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2" r:id="rId6"/>
    <p:sldId id="268" r:id="rId7"/>
    <p:sldId id="270" r:id="rId8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FF83"/>
    <a:srgbClr val="FFBA55"/>
    <a:srgbClr val="FF8B8B"/>
    <a:srgbClr val="CCECFF"/>
    <a:srgbClr val="FFCC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77" autoAdjust="0"/>
  </p:normalViewPr>
  <p:slideViewPr>
    <p:cSldViewPr snapToGrid="0" snapToObjects="1">
      <p:cViewPr>
        <p:scale>
          <a:sx n="62" d="100"/>
          <a:sy n="62" d="100"/>
        </p:scale>
        <p:origin x="15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E4795-7F5F-438E-A193-9100FC28275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23206-FE1F-4E3D-A994-0A9DE313E6A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92BE9-2D01-49D2-8C91-71721DEBD64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F3E6C-13D6-433F-8762-CA998710A8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22F9-EBAD-4034-A8D9-FA4B7447269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9386C-26DB-4522-88E3-CD1901DC30D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E785D-30E4-47B9-A601-6FC8E122475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C67F9-70BA-4419-BE27-458AB183E67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BFDF4-1FC9-479A-BD64-381B93788FA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AE8B6-65F4-4C77-A3D4-72497C24658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A9126-7024-4407-A137-BCCDBA6C98F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1A86B2-DFD5-4594-892E-9C982CECED15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20.wmf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01850" y="1931988"/>
            <a:ext cx="518477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6000" dirty="0" smtClean="0"/>
              <a:t>Opseg i površina mnogokuta</a:t>
            </a:r>
            <a:endParaRPr lang="hr-HR" sz="6000" dirty="0"/>
          </a:p>
        </p:txBody>
      </p:sp>
      <p:pic>
        <p:nvPicPr>
          <p:cNvPr id="6" name="Picture 6" descr="skolska knjig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153" y="6405556"/>
            <a:ext cx="2050520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niOkvir 8"/>
          <p:cNvSpPr txBox="1"/>
          <p:nvPr/>
        </p:nvSpPr>
        <p:spPr>
          <a:xfrm>
            <a:off x="3768711" y="56444"/>
            <a:ext cx="1606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C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MNOGOKUT</a:t>
            </a:r>
            <a:endParaRPr lang="hr-HR" dirty="0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/>
          <a:srcRect l="48324"/>
          <a:stretch>
            <a:fillRect/>
          </a:stretch>
        </p:blipFill>
        <p:spPr bwMode="auto">
          <a:xfrm>
            <a:off x="191913" y="158041"/>
            <a:ext cx="1465119" cy="179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/>
          <a:srcRect l="48324"/>
          <a:stretch>
            <a:fillRect/>
          </a:stretch>
        </p:blipFill>
        <p:spPr bwMode="auto">
          <a:xfrm>
            <a:off x="7456310" y="158041"/>
            <a:ext cx="1465119" cy="179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2245550" y="3680630"/>
            <a:ext cx="1859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17633" y="2798043"/>
            <a:ext cx="429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524870" y="2798043"/>
            <a:ext cx="4292600" cy="1588"/>
          </a:xfrm>
          <a:prstGeom prst="line">
            <a:avLst/>
          </a:pr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0" name="TekstniOkvir 19"/>
          <p:cNvSpPr txBox="1"/>
          <p:nvPr/>
        </p:nvSpPr>
        <p:spPr>
          <a:xfrm>
            <a:off x="2284962" y="2725182"/>
            <a:ext cx="477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smtClean="0">
                <a:solidFill>
                  <a:srgbClr val="FF0000"/>
                </a:solidFill>
              </a:rPr>
              <a:t>c</a:t>
            </a:r>
            <a:endParaRPr lang="hr-HR" sz="2000" i="1" dirty="0">
              <a:solidFill>
                <a:srgbClr val="FF0000"/>
              </a:solidFill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744812" y="1225414"/>
            <a:ext cx="477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>
                <a:solidFill>
                  <a:srgbClr val="00B0F0"/>
                </a:solidFill>
              </a:rPr>
              <a:t>b</a:t>
            </a:r>
          </a:p>
        </p:txBody>
      </p:sp>
      <p:cxnSp>
        <p:nvCxnSpPr>
          <p:cNvPr id="26" name="Ravni poveznik 25"/>
          <p:cNvCxnSpPr/>
          <p:nvPr/>
        </p:nvCxnSpPr>
        <p:spPr>
          <a:xfrm rot="5400000" flipH="1" flipV="1">
            <a:off x="282684" y="977179"/>
            <a:ext cx="2076450" cy="15811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 rot="16200000" flipH="1">
            <a:off x="466099" y="1600837"/>
            <a:ext cx="23721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niOkvir 54"/>
          <p:cNvSpPr txBox="1"/>
          <p:nvPr/>
        </p:nvSpPr>
        <p:spPr>
          <a:xfrm rot="17340000">
            <a:off x="1224030" y="4867132"/>
            <a:ext cx="113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krak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56" name="Pravokutnik 55"/>
          <p:cNvSpPr/>
          <p:nvPr/>
        </p:nvSpPr>
        <p:spPr>
          <a:xfrm rot="4332274">
            <a:off x="2637908" y="5049488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krak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57" name="TekstniOkvir 56"/>
          <p:cNvSpPr txBox="1"/>
          <p:nvPr/>
        </p:nvSpPr>
        <p:spPr>
          <a:xfrm>
            <a:off x="1723902" y="6488668"/>
            <a:ext cx="129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osnovica</a:t>
            </a:r>
            <a:endParaRPr lang="hr-HR" b="1" dirty="0"/>
          </a:p>
        </p:txBody>
      </p:sp>
      <p:sp>
        <p:nvSpPr>
          <p:cNvPr id="69" name="Pravokutnik 68"/>
          <p:cNvSpPr/>
          <p:nvPr/>
        </p:nvSpPr>
        <p:spPr>
          <a:xfrm rot="4200000">
            <a:off x="2868239" y="5794897"/>
            <a:ext cx="144000" cy="144000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3" name="Pravokutnik 62"/>
          <p:cNvSpPr/>
          <p:nvPr/>
        </p:nvSpPr>
        <p:spPr>
          <a:xfrm>
            <a:off x="2354076" y="6360329"/>
            <a:ext cx="144000" cy="14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62" name="Ravni poveznik 61"/>
          <p:cNvCxnSpPr/>
          <p:nvPr/>
        </p:nvCxnSpPr>
        <p:spPr>
          <a:xfrm rot="16200000" flipH="1">
            <a:off x="1110614" y="5249668"/>
            <a:ext cx="2477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1283308" y="1157068"/>
            <a:ext cx="3529013" cy="1643063"/>
          </a:xfrm>
          <a:prstGeom prst="line">
            <a:avLst/>
          </a:prstGeom>
          <a:noFill/>
          <a:ln w="28575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" name="Pravokutnik 1"/>
          <p:cNvSpPr/>
          <p:nvPr/>
        </p:nvSpPr>
        <p:spPr>
          <a:xfrm>
            <a:off x="1650819" y="2607283"/>
            <a:ext cx="180000" cy="180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 flipH="1">
            <a:off x="522396" y="381868"/>
            <a:ext cx="1125538" cy="2416175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1643171" y="381868"/>
            <a:ext cx="3167063" cy="2416175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336658" y="2845668"/>
            <a:ext cx="2051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4753083" y="2845668"/>
            <a:ext cx="2051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549200" y="31692"/>
            <a:ext cx="2228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2936183" y="1056862"/>
            <a:ext cx="477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/>
              <a:t>a</a:t>
            </a:r>
          </a:p>
        </p:txBody>
      </p:sp>
      <p:cxnSp>
        <p:nvCxnSpPr>
          <p:cNvPr id="21" name="Ravni poveznik 20"/>
          <p:cNvCxnSpPr/>
          <p:nvPr/>
        </p:nvCxnSpPr>
        <p:spPr>
          <a:xfrm rot="5400000" flipH="1" flipV="1">
            <a:off x="-94330" y="1040729"/>
            <a:ext cx="2356435" cy="109279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utnik 22"/>
          <p:cNvSpPr/>
          <p:nvPr/>
        </p:nvSpPr>
        <p:spPr>
          <a:xfrm rot="1560000">
            <a:off x="1318546" y="1021164"/>
            <a:ext cx="180000" cy="18000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4" name="Pravokutnik 23"/>
          <p:cNvSpPr/>
          <p:nvPr/>
        </p:nvSpPr>
        <p:spPr>
          <a:xfrm rot="2340000">
            <a:off x="2040306" y="771695"/>
            <a:ext cx="177754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Oval 20"/>
          <p:cNvSpPr>
            <a:spLocks noChangeArrowheads="1"/>
          </p:cNvSpPr>
          <p:nvPr/>
        </p:nvSpPr>
        <p:spPr bwMode="auto">
          <a:xfrm>
            <a:off x="1610473" y="362818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9" name="Oval 17"/>
          <p:cNvSpPr>
            <a:spLocks noChangeArrowheads="1"/>
          </p:cNvSpPr>
          <p:nvPr/>
        </p:nvSpPr>
        <p:spPr bwMode="auto">
          <a:xfrm>
            <a:off x="4776894" y="2760582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aphicFrame>
        <p:nvGraphicFramePr>
          <p:cNvPr id="30" name="Objekt 29"/>
          <p:cNvGraphicFramePr>
            <a:graphicFrameLocks noChangeAspect="1"/>
          </p:cNvGraphicFramePr>
          <p:nvPr/>
        </p:nvGraphicFramePr>
        <p:xfrm>
          <a:off x="5567116" y="1704640"/>
          <a:ext cx="330041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3" imgW="2743200" imgH="622080" progId="Equation.DSMT4">
                  <p:embed/>
                </p:oleObj>
              </mc:Choice>
              <mc:Fallback>
                <p:oleObj name="Equation" r:id="rId3" imgW="274320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116" y="1704640"/>
                        <a:ext cx="3300413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kstniOkvir 30"/>
          <p:cNvSpPr txBox="1"/>
          <p:nvPr/>
        </p:nvSpPr>
        <p:spPr>
          <a:xfrm>
            <a:off x="982856" y="1983827"/>
            <a:ext cx="651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smtClean="0"/>
              <a:t>V</a:t>
            </a:r>
            <a:r>
              <a:rPr lang="hr-HR" sz="2000" i="1" baseline="-25000" dirty="0" smtClean="0"/>
              <a:t>a</a:t>
            </a:r>
            <a:endParaRPr lang="hr-HR" sz="2000" i="1" dirty="0"/>
          </a:p>
        </p:txBody>
      </p:sp>
      <p:sp>
        <p:nvSpPr>
          <p:cNvPr id="32" name="TekstniOkvir 31"/>
          <p:cNvSpPr txBox="1"/>
          <p:nvPr/>
        </p:nvSpPr>
        <p:spPr>
          <a:xfrm>
            <a:off x="1590153" y="1583717"/>
            <a:ext cx="651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err="1" smtClean="0">
                <a:solidFill>
                  <a:srgbClr val="FF0000"/>
                </a:solidFill>
              </a:rPr>
              <a:t>V</a:t>
            </a:r>
            <a:r>
              <a:rPr lang="hr-HR" sz="2000" i="1" baseline="-25000" dirty="0" err="1" smtClean="0">
                <a:solidFill>
                  <a:srgbClr val="FF0000"/>
                </a:solidFill>
              </a:rPr>
              <a:t>c</a:t>
            </a:r>
            <a:endParaRPr lang="hr-HR" sz="2000" i="1" dirty="0">
              <a:solidFill>
                <a:srgbClr val="FF0000"/>
              </a:solidFill>
            </a:endParaRPr>
          </a:p>
        </p:txBody>
      </p:sp>
      <p:sp>
        <p:nvSpPr>
          <p:cNvPr id="33" name="TekstniOkvir 32"/>
          <p:cNvSpPr txBox="1"/>
          <p:nvPr/>
        </p:nvSpPr>
        <p:spPr>
          <a:xfrm>
            <a:off x="2542706" y="1824412"/>
            <a:ext cx="651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i="1" dirty="0" err="1" smtClean="0">
                <a:solidFill>
                  <a:srgbClr val="00B0F0"/>
                </a:solidFill>
              </a:rPr>
              <a:t>V</a:t>
            </a:r>
            <a:r>
              <a:rPr lang="hr-HR" sz="2000" i="1" baseline="-25000" dirty="0" err="1" smtClean="0">
                <a:solidFill>
                  <a:srgbClr val="00B0F0"/>
                </a:solidFill>
              </a:rPr>
              <a:t>b</a:t>
            </a:r>
            <a:endParaRPr lang="hr-HR" sz="2000" i="1" dirty="0">
              <a:solidFill>
                <a:srgbClr val="00B0F0"/>
              </a:solidFill>
            </a:endParaRPr>
          </a:p>
        </p:txBody>
      </p:sp>
      <p:sp>
        <p:nvSpPr>
          <p:cNvPr id="36" name="TekstniOkvir 35"/>
          <p:cNvSpPr txBox="1"/>
          <p:nvPr/>
        </p:nvSpPr>
        <p:spPr>
          <a:xfrm>
            <a:off x="5462204" y="986653"/>
            <a:ext cx="3510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Raznostraničan trokut</a:t>
            </a:r>
            <a:endParaRPr lang="hr-HR" sz="2400" dirty="0"/>
          </a:p>
        </p:txBody>
      </p:sp>
      <p:sp>
        <p:nvSpPr>
          <p:cNvPr id="43" name="Line 9"/>
          <p:cNvSpPr>
            <a:spLocks noChangeShapeType="1"/>
          </p:cNvSpPr>
          <p:nvPr/>
        </p:nvSpPr>
        <p:spPr bwMode="auto">
          <a:xfrm>
            <a:off x="2343916" y="3963527"/>
            <a:ext cx="904875" cy="254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4" name="Line 10"/>
          <p:cNvSpPr>
            <a:spLocks noChangeShapeType="1"/>
          </p:cNvSpPr>
          <p:nvPr/>
        </p:nvSpPr>
        <p:spPr bwMode="auto">
          <a:xfrm flipH="1">
            <a:off x="1456504" y="3963527"/>
            <a:ext cx="887412" cy="254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>
            <a:off x="1456504" y="6505115"/>
            <a:ext cx="1792287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6" name="Oval 12"/>
          <p:cNvSpPr>
            <a:spLocks noChangeArrowheads="1"/>
          </p:cNvSpPr>
          <p:nvPr/>
        </p:nvSpPr>
        <p:spPr bwMode="auto">
          <a:xfrm>
            <a:off x="1437454" y="6461681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7" name="Oval 13"/>
          <p:cNvSpPr>
            <a:spLocks noChangeArrowheads="1"/>
          </p:cNvSpPr>
          <p:nvPr/>
        </p:nvSpPr>
        <p:spPr bwMode="auto">
          <a:xfrm>
            <a:off x="3217549" y="6461681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8" name="Oval 14"/>
          <p:cNvSpPr>
            <a:spLocks noChangeArrowheads="1"/>
          </p:cNvSpPr>
          <p:nvPr/>
        </p:nvSpPr>
        <p:spPr bwMode="auto">
          <a:xfrm>
            <a:off x="2312674" y="3956669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335088" y="6498123"/>
            <a:ext cx="171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204718" y="6525174"/>
            <a:ext cx="171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TekstniOkvir 51"/>
          <p:cNvSpPr txBox="1"/>
          <p:nvPr/>
        </p:nvSpPr>
        <p:spPr>
          <a:xfrm>
            <a:off x="2156779" y="6439836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hr-HR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kstniOkvir 52"/>
          <p:cNvSpPr txBox="1"/>
          <p:nvPr/>
        </p:nvSpPr>
        <p:spPr>
          <a:xfrm>
            <a:off x="2839531" y="5123100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hr-HR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kstniOkvir 53"/>
          <p:cNvSpPr txBox="1"/>
          <p:nvPr/>
        </p:nvSpPr>
        <p:spPr>
          <a:xfrm>
            <a:off x="1528891" y="5117004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hr-HR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Ravni poveznik 64"/>
          <p:cNvCxnSpPr/>
          <p:nvPr/>
        </p:nvCxnSpPr>
        <p:spPr>
          <a:xfrm flipV="1">
            <a:off x="1483547" y="5909019"/>
            <a:ext cx="1532710" cy="57568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kstniOkvir 69"/>
          <p:cNvSpPr txBox="1"/>
          <p:nvPr/>
        </p:nvSpPr>
        <p:spPr>
          <a:xfrm>
            <a:off x="2526414" y="5970938"/>
            <a:ext cx="4530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i="1" dirty="0" err="1" smtClean="0">
                <a:solidFill>
                  <a:srgbClr val="00B0F0"/>
                </a:solidFill>
              </a:rPr>
              <a:t>V</a:t>
            </a:r>
            <a:r>
              <a:rPr lang="hr-HR" sz="1600" b="1" i="1" baseline="-25000" dirty="0" err="1" smtClean="0">
                <a:solidFill>
                  <a:srgbClr val="00B0F0"/>
                </a:solidFill>
              </a:rPr>
              <a:t>b</a:t>
            </a:r>
            <a:endParaRPr lang="hr-HR" sz="1600" b="1" i="1" dirty="0">
              <a:solidFill>
                <a:srgbClr val="00B0F0"/>
              </a:solidFill>
            </a:endParaRPr>
          </a:p>
        </p:txBody>
      </p:sp>
      <p:sp>
        <p:nvSpPr>
          <p:cNvPr id="71" name="TekstniOkvir 70"/>
          <p:cNvSpPr txBox="1"/>
          <p:nvPr/>
        </p:nvSpPr>
        <p:spPr>
          <a:xfrm>
            <a:off x="2271140" y="5255503"/>
            <a:ext cx="481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i="1" dirty="0" smtClean="0">
                <a:solidFill>
                  <a:srgbClr val="FF0000"/>
                </a:solidFill>
              </a:rPr>
              <a:t>V</a:t>
            </a:r>
            <a:r>
              <a:rPr lang="hr-HR" sz="1600" b="1" i="1" baseline="-25000" dirty="0" smtClean="0">
                <a:solidFill>
                  <a:srgbClr val="FF0000"/>
                </a:solidFill>
              </a:rPr>
              <a:t>a</a:t>
            </a:r>
            <a:endParaRPr lang="hr-HR" sz="1600" b="1" i="1" dirty="0">
              <a:solidFill>
                <a:srgbClr val="FF0000"/>
              </a:solidFill>
            </a:endParaRP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498583" y="2765345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9" name="TekstniOkvir 78"/>
          <p:cNvSpPr txBox="1"/>
          <p:nvPr/>
        </p:nvSpPr>
        <p:spPr>
          <a:xfrm>
            <a:off x="5100584" y="4391794"/>
            <a:ext cx="345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Jednakokračan trokut</a:t>
            </a:r>
            <a:endParaRPr lang="hr-HR" sz="2400" dirty="0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357294" y="4863615"/>
          <a:ext cx="2292350" cy="730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5" imgW="1904760" imgH="622080" progId="Equation.DSMT4">
                  <p:embed/>
                </p:oleObj>
              </mc:Choice>
              <mc:Fallback>
                <p:oleObj name="Equation" r:id="rId5" imgW="19047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294" y="4863615"/>
                        <a:ext cx="2292350" cy="730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6" grpId="0" animBg="1"/>
      <p:bldP spid="16" grpId="0" animBg="1"/>
      <p:bldP spid="20" grpId="0"/>
      <p:bldP spid="13" grpId="0"/>
      <p:bldP spid="55" grpId="0"/>
      <p:bldP spid="55" grpId="1"/>
      <p:bldP spid="56" grpId="0"/>
      <p:bldP spid="56" grpId="1"/>
      <p:bldP spid="57" grpId="0"/>
      <p:bldP spid="57" grpId="1"/>
      <p:bldP spid="69" grpId="0" animBg="1"/>
      <p:bldP spid="63" grpId="0" animBg="1"/>
      <p:bldP spid="22" grpId="0" animBg="1"/>
      <p:bldP spid="2" grpId="0" animBg="1"/>
      <p:bldP spid="5" grpId="0" animBg="1"/>
      <p:bldP spid="7" grpId="0" animBg="1"/>
      <p:bldP spid="8" grpId="0"/>
      <p:bldP spid="9" grpId="0"/>
      <p:bldP spid="10" grpId="0"/>
      <p:bldP spid="14" grpId="0"/>
      <p:bldP spid="23" grpId="0" animBg="1"/>
      <p:bldP spid="24" grpId="0" animBg="1"/>
      <p:bldP spid="28" grpId="0" animBg="1"/>
      <p:bldP spid="29" grpId="0" animBg="1"/>
      <p:bldP spid="31" grpId="0"/>
      <p:bldP spid="32" grpId="0"/>
      <p:bldP spid="33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  <p:bldP spid="52" grpId="0"/>
      <p:bldP spid="53" grpId="0"/>
      <p:bldP spid="54" grpId="0"/>
      <p:bldP spid="70" grpId="0"/>
      <p:bldP spid="71" grpId="0"/>
      <p:bldP spid="27" grpId="0" animBg="1"/>
      <p:bldP spid="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avokutnik 21"/>
          <p:cNvSpPr/>
          <p:nvPr/>
        </p:nvSpPr>
        <p:spPr>
          <a:xfrm>
            <a:off x="2293585" y="2428741"/>
            <a:ext cx="144000" cy="14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2293585" y="1024928"/>
            <a:ext cx="895350" cy="1547813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1396648" y="1024928"/>
            <a:ext cx="896937" cy="1547813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1396648" y="2572741"/>
            <a:ext cx="1792287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>
            <a:off x="1377598" y="2541499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Oval 13"/>
          <p:cNvSpPr>
            <a:spLocks noChangeArrowheads="1"/>
          </p:cNvSpPr>
          <p:nvPr/>
        </p:nvSpPr>
        <p:spPr bwMode="auto">
          <a:xfrm>
            <a:off x="3157693" y="2541499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2262343" y="1018070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263040" y="2590401"/>
            <a:ext cx="171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108286" y="2590401"/>
            <a:ext cx="171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197886" y="696692"/>
            <a:ext cx="1859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2060347" y="2528846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latin typeface="Arial" pitchFamily="34" charset="0"/>
                <a:cs typeface="Arial" pitchFamily="34" charset="0"/>
              </a:rPr>
              <a:t>a</a:t>
            </a:r>
            <a:endParaRPr lang="hr-HR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kstniOkvir 14"/>
          <p:cNvSpPr txBox="1"/>
          <p:nvPr/>
        </p:nvSpPr>
        <p:spPr>
          <a:xfrm>
            <a:off x="2749195" y="1583966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latin typeface="Arial" pitchFamily="34" charset="0"/>
                <a:cs typeface="Arial" pitchFamily="34" charset="0"/>
              </a:rPr>
              <a:t>a</a:t>
            </a:r>
            <a:endParaRPr lang="hr-HR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kstniOkvir 15"/>
          <p:cNvSpPr txBox="1"/>
          <p:nvPr/>
        </p:nvSpPr>
        <p:spPr>
          <a:xfrm>
            <a:off x="1444651" y="1583966"/>
            <a:ext cx="47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latin typeface="Arial" pitchFamily="34" charset="0"/>
                <a:cs typeface="Arial" pitchFamily="34" charset="0"/>
              </a:rPr>
              <a:t>a</a:t>
            </a:r>
            <a:endParaRPr lang="hr-HR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kstniOkvir 19"/>
          <p:cNvSpPr txBox="1"/>
          <p:nvPr/>
        </p:nvSpPr>
        <p:spPr>
          <a:xfrm>
            <a:off x="4794956" y="1045070"/>
            <a:ext cx="345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Jednakostraničan trokut</a:t>
            </a:r>
            <a:endParaRPr lang="hr-HR" sz="2400" dirty="0"/>
          </a:p>
        </p:txBody>
      </p:sp>
      <p:cxnSp>
        <p:nvCxnSpPr>
          <p:cNvPr id="23" name="Ravni poveznik 22"/>
          <p:cNvCxnSpPr/>
          <p:nvPr/>
        </p:nvCxnSpPr>
        <p:spPr>
          <a:xfrm rot="16200000" flipH="1">
            <a:off x="1538414" y="1820175"/>
            <a:ext cx="1500674" cy="446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niOkvir 23"/>
          <p:cNvSpPr txBox="1"/>
          <p:nvPr/>
        </p:nvSpPr>
        <p:spPr>
          <a:xfrm>
            <a:off x="2206451" y="1716046"/>
            <a:ext cx="481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i="1" dirty="0" smtClean="0">
                <a:solidFill>
                  <a:srgbClr val="FF0000"/>
                </a:solidFill>
              </a:rPr>
              <a:t>V</a:t>
            </a:r>
            <a:r>
              <a:rPr lang="hr-HR" sz="1600" b="1" i="1" baseline="-25000" dirty="0" smtClean="0">
                <a:solidFill>
                  <a:srgbClr val="FF0000"/>
                </a:solidFill>
              </a:rPr>
              <a:t>a</a:t>
            </a:r>
            <a:endParaRPr lang="hr-HR" sz="16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5445197" y="1583966"/>
          <a:ext cx="12827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3" imgW="1066680" imgH="622080" progId="Equation.DSMT4">
                  <p:embed/>
                </p:oleObj>
              </mc:Choice>
              <mc:Fallback>
                <p:oleObj name="Equation" r:id="rId3" imgW="10666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97" y="1583966"/>
                        <a:ext cx="12827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kstniOkvir 27"/>
          <p:cNvSpPr txBox="1"/>
          <p:nvPr/>
        </p:nvSpPr>
        <p:spPr>
          <a:xfrm>
            <a:off x="4794956" y="4186818"/>
            <a:ext cx="345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Pravokutan  trokut</a:t>
            </a:r>
            <a:endParaRPr lang="hr-HR" sz="2400" dirty="0"/>
          </a:p>
        </p:txBody>
      </p:sp>
      <p:sp>
        <p:nvSpPr>
          <p:cNvPr id="29" name="TekstniOkvir 28"/>
          <p:cNvSpPr txBox="1"/>
          <p:nvPr/>
        </p:nvSpPr>
        <p:spPr>
          <a:xfrm>
            <a:off x="3153226" y="553778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959340" y="5592821"/>
            <a:ext cx="23844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959340" y="4178358"/>
            <a:ext cx="1588" cy="141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959340" y="4178358"/>
            <a:ext cx="2384425" cy="141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5" name="Oval 12"/>
          <p:cNvSpPr>
            <a:spLocks noChangeArrowheads="1"/>
          </p:cNvSpPr>
          <p:nvPr/>
        </p:nvSpPr>
        <p:spPr bwMode="auto">
          <a:xfrm>
            <a:off x="3303199" y="5555786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" name="Oval 13"/>
          <p:cNvSpPr>
            <a:spLocks noChangeArrowheads="1"/>
          </p:cNvSpPr>
          <p:nvPr/>
        </p:nvSpPr>
        <p:spPr bwMode="auto">
          <a:xfrm>
            <a:off x="940290" y="4159308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7" name="TekstniOkvir 36"/>
          <p:cNvSpPr txBox="1"/>
          <p:nvPr/>
        </p:nvSpPr>
        <p:spPr>
          <a:xfrm>
            <a:off x="773996" y="5546746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38" name="TekstniOkvir 37"/>
          <p:cNvSpPr txBox="1"/>
          <p:nvPr/>
        </p:nvSpPr>
        <p:spPr>
          <a:xfrm>
            <a:off x="788341" y="382911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39" name="Pravokutnik 38"/>
          <p:cNvSpPr/>
          <p:nvPr/>
        </p:nvSpPr>
        <p:spPr>
          <a:xfrm>
            <a:off x="961638" y="5411660"/>
            <a:ext cx="180000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0" name="Oval 11"/>
          <p:cNvSpPr>
            <a:spLocks noChangeArrowheads="1"/>
          </p:cNvSpPr>
          <p:nvPr/>
        </p:nvSpPr>
        <p:spPr bwMode="auto">
          <a:xfrm>
            <a:off x="940290" y="5546260"/>
            <a:ext cx="54000" cy="54000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1" name="TekstniOkvir 40"/>
          <p:cNvSpPr txBox="1"/>
          <p:nvPr/>
        </p:nvSpPr>
        <p:spPr>
          <a:xfrm>
            <a:off x="1701872" y="5544031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kateta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2" name="TekstniOkvir 41"/>
          <p:cNvSpPr txBox="1"/>
          <p:nvPr/>
        </p:nvSpPr>
        <p:spPr>
          <a:xfrm rot="-5400000">
            <a:off x="266633" y="460116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kateta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3" name="Pravokutnik 42"/>
          <p:cNvSpPr/>
          <p:nvPr/>
        </p:nvSpPr>
        <p:spPr>
          <a:xfrm rot="1830253">
            <a:off x="1492771" y="4547957"/>
            <a:ext cx="1402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dirty="0" smtClean="0">
                <a:solidFill>
                  <a:srgbClr val="0070C0"/>
                </a:solidFill>
              </a:rPr>
              <a:t>hipotenuza</a:t>
            </a:r>
            <a:endParaRPr lang="hr-HR" dirty="0"/>
          </a:p>
        </p:txBody>
      </p:sp>
      <p:sp>
        <p:nvSpPr>
          <p:cNvPr id="44" name="TekstniOkvir 43"/>
          <p:cNvSpPr txBox="1"/>
          <p:nvPr/>
        </p:nvSpPr>
        <p:spPr>
          <a:xfrm>
            <a:off x="610253" y="4640588"/>
            <a:ext cx="61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45" name="TekstniOkvir 44"/>
          <p:cNvSpPr txBox="1"/>
          <p:nvPr/>
        </p:nvSpPr>
        <p:spPr>
          <a:xfrm>
            <a:off x="1914559" y="5529259"/>
            <a:ext cx="61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46" name="TekstniOkvir 45"/>
          <p:cNvSpPr txBox="1"/>
          <p:nvPr/>
        </p:nvSpPr>
        <p:spPr>
          <a:xfrm>
            <a:off x="2007584" y="4529752"/>
            <a:ext cx="61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311775" y="4689475"/>
          <a:ext cx="116046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5" imgW="965160" imgH="609480" progId="Equation.DSMT4">
                  <p:embed/>
                </p:oleObj>
              </mc:Choice>
              <mc:Fallback>
                <p:oleObj name="Equation" r:id="rId5" imgW="96516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4689475"/>
                        <a:ext cx="1160463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20" grpId="0"/>
      <p:bldP spid="24" grpId="0"/>
      <p:bldP spid="28" grpId="0"/>
      <p:bldP spid="29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/>
      <p:bldP spid="38" grpId="0"/>
      <p:bldP spid="39" grpId="0" animBg="1"/>
      <p:bldP spid="40" grpId="0" animBg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niOkvir 17"/>
          <p:cNvSpPr txBox="1"/>
          <p:nvPr/>
        </p:nvSpPr>
        <p:spPr>
          <a:xfrm>
            <a:off x="513616" y="237744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19" name="TekstniOkvir 18"/>
          <p:cNvSpPr txBox="1"/>
          <p:nvPr/>
        </p:nvSpPr>
        <p:spPr>
          <a:xfrm>
            <a:off x="3648099" y="677148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20" name="TekstniOkvir 19"/>
          <p:cNvSpPr txBox="1"/>
          <p:nvPr/>
        </p:nvSpPr>
        <p:spPr>
          <a:xfrm>
            <a:off x="3677856" y="237744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21" name="TekstniOkvir 20"/>
          <p:cNvSpPr txBox="1"/>
          <p:nvPr/>
        </p:nvSpPr>
        <p:spPr>
          <a:xfrm>
            <a:off x="539739" y="687308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endParaRPr lang="hr-HR" i="1" dirty="0"/>
          </a:p>
        </p:txBody>
      </p:sp>
      <p:sp>
        <p:nvSpPr>
          <p:cNvPr id="28" name="Rectangle 88"/>
          <p:cNvSpPr>
            <a:spLocks noChangeArrowheads="1"/>
          </p:cNvSpPr>
          <p:nvPr/>
        </p:nvSpPr>
        <p:spPr bwMode="auto">
          <a:xfrm>
            <a:off x="3700170" y="1046480"/>
            <a:ext cx="139700" cy="139700"/>
          </a:xfrm>
          <a:prstGeom prst="rect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7" name="Rectangle 88"/>
          <p:cNvSpPr>
            <a:spLocks noChangeArrowheads="1"/>
          </p:cNvSpPr>
          <p:nvPr/>
        </p:nvSpPr>
        <p:spPr bwMode="auto">
          <a:xfrm>
            <a:off x="711200" y="2237740"/>
            <a:ext cx="139700" cy="139700"/>
          </a:xfrm>
          <a:prstGeom prst="rect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3" name="Pravokutnik 12"/>
          <p:cNvSpPr/>
          <p:nvPr/>
        </p:nvSpPr>
        <p:spPr>
          <a:xfrm>
            <a:off x="711200" y="1046480"/>
            <a:ext cx="3129280" cy="133096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Elipsa 13"/>
          <p:cNvSpPr/>
          <p:nvPr/>
        </p:nvSpPr>
        <p:spPr>
          <a:xfrm rot="2100000" flipV="1">
            <a:off x="689717" y="1010480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Elipsa 14"/>
          <p:cNvSpPr/>
          <p:nvPr/>
        </p:nvSpPr>
        <p:spPr>
          <a:xfrm rot="2100000" flipV="1">
            <a:off x="3804478" y="2341440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Elipsa 15"/>
          <p:cNvSpPr/>
          <p:nvPr/>
        </p:nvSpPr>
        <p:spPr>
          <a:xfrm rot="2100000" flipV="1">
            <a:off x="675200" y="2341440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Elipsa 16"/>
          <p:cNvSpPr/>
          <p:nvPr/>
        </p:nvSpPr>
        <p:spPr>
          <a:xfrm rot="2100000" flipV="1">
            <a:off x="3804479" y="1010478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TekstniOkvir 21"/>
          <p:cNvSpPr txBox="1"/>
          <p:nvPr/>
        </p:nvSpPr>
        <p:spPr>
          <a:xfrm>
            <a:off x="5267541" y="1321743"/>
            <a:ext cx="2214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Pravokutnik</a:t>
            </a:r>
            <a:endParaRPr lang="hr-HR" sz="2400" dirty="0"/>
          </a:p>
        </p:txBody>
      </p:sp>
      <p:sp>
        <p:nvSpPr>
          <p:cNvPr id="23" name="Text Box 89"/>
          <p:cNvSpPr txBox="1">
            <a:spLocks noChangeArrowheads="1"/>
          </p:cNvSpPr>
          <p:nvPr/>
        </p:nvSpPr>
        <p:spPr bwMode="auto">
          <a:xfrm>
            <a:off x="2130425" y="2308226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  <p:sp>
        <p:nvSpPr>
          <p:cNvPr id="24" name="Text Box 90"/>
          <p:cNvSpPr txBox="1">
            <a:spLocks noChangeArrowheads="1"/>
          </p:cNvSpPr>
          <p:nvPr/>
        </p:nvSpPr>
        <p:spPr bwMode="auto">
          <a:xfrm>
            <a:off x="2130425" y="672962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  <p:sp>
        <p:nvSpPr>
          <p:cNvPr id="25" name="Text Box 91"/>
          <p:cNvSpPr txBox="1">
            <a:spLocks noChangeArrowheads="1"/>
          </p:cNvSpPr>
          <p:nvPr/>
        </p:nvSpPr>
        <p:spPr bwMode="auto">
          <a:xfrm>
            <a:off x="3826510" y="1480821"/>
            <a:ext cx="725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b</a:t>
            </a:r>
          </a:p>
        </p:txBody>
      </p:sp>
      <p:sp>
        <p:nvSpPr>
          <p:cNvPr id="26" name="Text Box 92"/>
          <p:cNvSpPr txBox="1">
            <a:spLocks noChangeArrowheads="1"/>
          </p:cNvSpPr>
          <p:nvPr/>
        </p:nvSpPr>
        <p:spPr bwMode="auto">
          <a:xfrm>
            <a:off x="392430" y="1552576"/>
            <a:ext cx="3834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b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5518150" y="1847533"/>
          <a:ext cx="11144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927000" imgH="253800" progId="Equation.DSMT4">
                  <p:embed/>
                </p:oleObj>
              </mc:Choice>
              <mc:Fallback>
                <p:oleObj name="Equation" r:id="rId3" imgW="92700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847533"/>
                        <a:ext cx="1114425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Pravokutnik 30"/>
          <p:cNvSpPr/>
          <p:nvPr/>
        </p:nvSpPr>
        <p:spPr>
          <a:xfrm>
            <a:off x="1503680" y="4114800"/>
            <a:ext cx="1778000" cy="1778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2" name="TekstniOkvir 31"/>
          <p:cNvSpPr txBox="1"/>
          <p:nvPr/>
        </p:nvSpPr>
        <p:spPr>
          <a:xfrm>
            <a:off x="1304900" y="589280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33" name="TekstniOkvir 32"/>
          <p:cNvSpPr txBox="1"/>
          <p:nvPr/>
        </p:nvSpPr>
        <p:spPr>
          <a:xfrm>
            <a:off x="3089772" y="3745468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34" name="TekstniOkvir 33"/>
          <p:cNvSpPr txBox="1"/>
          <p:nvPr/>
        </p:nvSpPr>
        <p:spPr>
          <a:xfrm>
            <a:off x="3089772" y="589280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35" name="TekstniOkvir 34"/>
          <p:cNvSpPr txBox="1"/>
          <p:nvPr/>
        </p:nvSpPr>
        <p:spPr>
          <a:xfrm>
            <a:off x="1310105" y="3755628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endParaRPr lang="hr-HR" i="1" dirty="0"/>
          </a:p>
        </p:txBody>
      </p:sp>
      <p:sp>
        <p:nvSpPr>
          <p:cNvPr id="36" name="TekstniOkvir 35"/>
          <p:cNvSpPr txBox="1"/>
          <p:nvPr/>
        </p:nvSpPr>
        <p:spPr>
          <a:xfrm>
            <a:off x="5273039" y="3355518"/>
            <a:ext cx="2214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Kvadrat</a:t>
            </a:r>
            <a:endParaRPr lang="hr-HR" sz="2400" dirty="0"/>
          </a:p>
        </p:txBody>
      </p:sp>
      <p:sp>
        <p:nvSpPr>
          <p:cNvPr id="37" name="Rectangle 88"/>
          <p:cNvSpPr>
            <a:spLocks noChangeArrowheads="1"/>
          </p:cNvSpPr>
          <p:nvPr/>
        </p:nvSpPr>
        <p:spPr bwMode="auto">
          <a:xfrm>
            <a:off x="3136176" y="4115461"/>
            <a:ext cx="139700" cy="139700"/>
          </a:xfrm>
          <a:prstGeom prst="rect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38" name="Rectangle 88"/>
          <p:cNvSpPr>
            <a:spLocks noChangeArrowheads="1"/>
          </p:cNvSpPr>
          <p:nvPr/>
        </p:nvSpPr>
        <p:spPr bwMode="auto">
          <a:xfrm>
            <a:off x="1508646" y="5753761"/>
            <a:ext cx="139700" cy="139700"/>
          </a:xfrm>
          <a:prstGeom prst="rect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39" name="Elipsa 38"/>
          <p:cNvSpPr/>
          <p:nvPr/>
        </p:nvSpPr>
        <p:spPr>
          <a:xfrm rot="2100000" flipV="1">
            <a:off x="1472647" y="4088960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0" name="Elipsa 39"/>
          <p:cNvSpPr/>
          <p:nvPr/>
        </p:nvSpPr>
        <p:spPr>
          <a:xfrm rot="2100000" flipV="1">
            <a:off x="3239875" y="5867622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1" name="Elipsa 40"/>
          <p:cNvSpPr/>
          <p:nvPr/>
        </p:nvSpPr>
        <p:spPr>
          <a:xfrm rot="2100000" flipV="1">
            <a:off x="1472646" y="5867621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2" name="Elipsa 41"/>
          <p:cNvSpPr/>
          <p:nvPr/>
        </p:nvSpPr>
        <p:spPr>
          <a:xfrm rot="2100000" flipV="1">
            <a:off x="3240485" y="4079459"/>
            <a:ext cx="72000" cy="7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5354638" y="5130800"/>
          <a:ext cx="10985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5" imgW="914400" imgH="253800" progId="Equation.DSMT4">
                  <p:embed/>
                </p:oleObj>
              </mc:Choice>
              <mc:Fallback>
                <p:oleObj name="Equation" r:id="rId5" imgW="91440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5130800"/>
                        <a:ext cx="109855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 Box 89"/>
          <p:cNvSpPr txBox="1">
            <a:spLocks noChangeArrowheads="1"/>
          </p:cNvSpPr>
          <p:nvPr/>
        </p:nvSpPr>
        <p:spPr bwMode="auto">
          <a:xfrm>
            <a:off x="2258021" y="5853483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  <p:sp>
        <p:nvSpPr>
          <p:cNvPr id="46" name="Text Box 89"/>
          <p:cNvSpPr txBox="1">
            <a:spLocks noChangeArrowheads="1"/>
          </p:cNvSpPr>
          <p:nvPr/>
        </p:nvSpPr>
        <p:spPr bwMode="auto">
          <a:xfrm>
            <a:off x="3272580" y="4798582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  <p:sp>
        <p:nvSpPr>
          <p:cNvPr id="47" name="Text Box 89"/>
          <p:cNvSpPr txBox="1">
            <a:spLocks noChangeArrowheads="1"/>
          </p:cNvSpPr>
          <p:nvPr/>
        </p:nvSpPr>
        <p:spPr bwMode="auto">
          <a:xfrm>
            <a:off x="2258021" y="3729994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  <p:sp>
        <p:nvSpPr>
          <p:cNvPr id="48" name="Text Box 89"/>
          <p:cNvSpPr txBox="1">
            <a:spLocks noChangeArrowheads="1"/>
          </p:cNvSpPr>
          <p:nvPr/>
        </p:nvSpPr>
        <p:spPr bwMode="auto">
          <a:xfrm>
            <a:off x="1212727" y="4798582"/>
            <a:ext cx="725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i="1" dirty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kstniOkvir 63"/>
          <p:cNvSpPr txBox="1"/>
          <p:nvPr/>
        </p:nvSpPr>
        <p:spPr>
          <a:xfrm>
            <a:off x="4177931" y="5714913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cxnSp>
        <p:nvCxnSpPr>
          <p:cNvPr id="71" name="Ravni poveznik 70"/>
          <p:cNvCxnSpPr/>
          <p:nvPr/>
        </p:nvCxnSpPr>
        <p:spPr>
          <a:xfrm rot="10800000" flipV="1">
            <a:off x="1663382" y="4935537"/>
            <a:ext cx="2435504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niOkvir 38"/>
          <p:cNvSpPr txBox="1"/>
          <p:nvPr/>
        </p:nvSpPr>
        <p:spPr>
          <a:xfrm>
            <a:off x="4122701" y="577453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8281" name="Text Box 89"/>
          <p:cNvSpPr txBox="1">
            <a:spLocks noChangeArrowheads="1"/>
          </p:cNvSpPr>
          <p:nvPr/>
        </p:nvSpPr>
        <p:spPr bwMode="auto">
          <a:xfrm>
            <a:off x="1841976" y="2181225"/>
            <a:ext cx="725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a</a:t>
            </a:r>
          </a:p>
        </p:txBody>
      </p:sp>
      <p:sp>
        <p:nvSpPr>
          <p:cNvPr id="28" name="Rectangle 88"/>
          <p:cNvSpPr>
            <a:spLocks noChangeArrowheads="1"/>
          </p:cNvSpPr>
          <p:nvPr/>
        </p:nvSpPr>
        <p:spPr bwMode="auto">
          <a:xfrm rot="2220000">
            <a:off x="3354844" y="2030170"/>
            <a:ext cx="108000" cy="108000"/>
          </a:xfrm>
          <a:prstGeom prst="rect">
            <a:avLst/>
          </a:prstGeom>
          <a:noFill/>
          <a:ln w="12700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8280" name="Rectangle 88"/>
          <p:cNvSpPr>
            <a:spLocks noChangeArrowheads="1"/>
          </p:cNvSpPr>
          <p:nvPr/>
        </p:nvSpPr>
        <p:spPr bwMode="auto">
          <a:xfrm>
            <a:off x="1744346" y="2121535"/>
            <a:ext cx="139700" cy="1397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933314" y="219075"/>
            <a:ext cx="223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dirty="0"/>
              <a:t>Paralelogram</a:t>
            </a:r>
          </a:p>
        </p:txBody>
      </p:sp>
      <p:sp>
        <p:nvSpPr>
          <p:cNvPr id="8268" name="Line 76"/>
          <p:cNvSpPr>
            <a:spLocks noChangeShapeType="1"/>
          </p:cNvSpPr>
          <p:nvPr/>
        </p:nvSpPr>
        <p:spPr bwMode="auto">
          <a:xfrm flipH="1">
            <a:off x="3347879" y="938212"/>
            <a:ext cx="950912" cy="1314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69" name="Line 77"/>
          <p:cNvSpPr>
            <a:spLocks noChangeShapeType="1"/>
          </p:cNvSpPr>
          <p:nvPr/>
        </p:nvSpPr>
        <p:spPr bwMode="auto">
          <a:xfrm>
            <a:off x="1744346" y="936625"/>
            <a:ext cx="256460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0" name="Line 78"/>
          <p:cNvSpPr>
            <a:spLocks noChangeShapeType="1"/>
          </p:cNvSpPr>
          <p:nvPr/>
        </p:nvSpPr>
        <p:spPr bwMode="auto">
          <a:xfrm flipH="1">
            <a:off x="793433" y="936625"/>
            <a:ext cx="950913" cy="1314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1" name="Line 79"/>
          <p:cNvSpPr>
            <a:spLocks noChangeShapeType="1"/>
          </p:cNvSpPr>
          <p:nvPr/>
        </p:nvSpPr>
        <p:spPr bwMode="auto">
          <a:xfrm>
            <a:off x="1744346" y="936625"/>
            <a:ext cx="1587" cy="13144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2" name="Line 80"/>
          <p:cNvSpPr>
            <a:spLocks noChangeShapeType="1"/>
          </p:cNvSpPr>
          <p:nvPr/>
        </p:nvSpPr>
        <p:spPr bwMode="auto">
          <a:xfrm>
            <a:off x="793433" y="2259012"/>
            <a:ext cx="95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3" name="Line 81"/>
          <p:cNvSpPr>
            <a:spLocks noChangeShapeType="1"/>
          </p:cNvSpPr>
          <p:nvPr/>
        </p:nvSpPr>
        <p:spPr bwMode="auto">
          <a:xfrm flipV="1">
            <a:off x="1745934" y="2257748"/>
            <a:ext cx="161210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82" name="Text Box 90"/>
          <p:cNvSpPr txBox="1">
            <a:spLocks noChangeArrowheads="1"/>
          </p:cNvSpPr>
          <p:nvPr/>
        </p:nvSpPr>
        <p:spPr bwMode="auto">
          <a:xfrm>
            <a:off x="2906241" y="615950"/>
            <a:ext cx="725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a</a:t>
            </a:r>
          </a:p>
        </p:txBody>
      </p:sp>
      <p:sp>
        <p:nvSpPr>
          <p:cNvPr id="8283" name="Text Box 91"/>
          <p:cNvSpPr txBox="1">
            <a:spLocks noChangeArrowheads="1"/>
          </p:cNvSpPr>
          <p:nvPr/>
        </p:nvSpPr>
        <p:spPr bwMode="auto">
          <a:xfrm>
            <a:off x="3762375" y="1539875"/>
            <a:ext cx="725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b</a:t>
            </a:r>
          </a:p>
        </p:txBody>
      </p:sp>
      <p:sp>
        <p:nvSpPr>
          <p:cNvPr id="8284" name="Text Box 92"/>
          <p:cNvSpPr txBox="1">
            <a:spLocks noChangeArrowheads="1"/>
          </p:cNvSpPr>
          <p:nvPr/>
        </p:nvSpPr>
        <p:spPr bwMode="auto">
          <a:xfrm>
            <a:off x="920433" y="1428750"/>
            <a:ext cx="725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b</a:t>
            </a:r>
          </a:p>
        </p:txBody>
      </p:sp>
      <p:sp>
        <p:nvSpPr>
          <p:cNvPr id="8285" name="Text Box 93"/>
          <p:cNvSpPr txBox="1">
            <a:spLocks noChangeArrowheads="1"/>
          </p:cNvSpPr>
          <p:nvPr/>
        </p:nvSpPr>
        <p:spPr bwMode="auto">
          <a:xfrm>
            <a:off x="1696721" y="1428750"/>
            <a:ext cx="4571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 dirty="0"/>
              <a:t>v</a:t>
            </a:r>
            <a:r>
              <a:rPr lang="hr-HR" sz="2000" i="1" baseline="-25000" dirty="0"/>
              <a:t>a</a:t>
            </a:r>
            <a:endParaRPr lang="hr-HR" sz="2000" i="1" dirty="0"/>
          </a:p>
        </p:txBody>
      </p:sp>
      <p:graphicFrame>
        <p:nvGraphicFramePr>
          <p:cNvPr id="8287" name="Object 95"/>
          <p:cNvGraphicFramePr>
            <a:graphicFrameLocks noChangeAspect="1"/>
          </p:cNvGraphicFramePr>
          <p:nvPr/>
        </p:nvGraphicFramePr>
        <p:xfrm>
          <a:off x="5777229" y="1597025"/>
          <a:ext cx="2397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3" imgW="1600200" imgH="304560" progId="Equation.DSMT4">
                  <p:embed/>
                </p:oleObj>
              </mc:Choice>
              <mc:Fallback>
                <p:oleObj name="Equation" r:id="rId3" imgW="1600200" imgH="30456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7229" y="1597025"/>
                        <a:ext cx="23971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>
                                <a:alpha val="50000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Line 77"/>
          <p:cNvSpPr>
            <a:spLocks noChangeShapeType="1"/>
          </p:cNvSpPr>
          <p:nvPr/>
        </p:nvSpPr>
        <p:spPr bwMode="auto">
          <a:xfrm>
            <a:off x="793433" y="2257425"/>
            <a:ext cx="256460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6" name="Oval 84"/>
          <p:cNvSpPr>
            <a:spLocks noChangeArrowheads="1"/>
          </p:cNvSpPr>
          <p:nvPr/>
        </p:nvSpPr>
        <p:spPr bwMode="auto">
          <a:xfrm>
            <a:off x="774383" y="2232025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4" name="Oval 82"/>
          <p:cNvSpPr>
            <a:spLocks noChangeArrowheads="1"/>
          </p:cNvSpPr>
          <p:nvPr/>
        </p:nvSpPr>
        <p:spPr bwMode="auto">
          <a:xfrm>
            <a:off x="1720533" y="2232025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cxnSp>
        <p:nvCxnSpPr>
          <p:cNvPr id="27" name="Ravni poveznik 26"/>
          <p:cNvCxnSpPr/>
          <p:nvPr/>
        </p:nvCxnSpPr>
        <p:spPr>
          <a:xfrm>
            <a:off x="1763397" y="952500"/>
            <a:ext cx="1654971" cy="1207295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75" name="Oval 83"/>
          <p:cNvSpPr>
            <a:spLocks noChangeArrowheads="1"/>
          </p:cNvSpPr>
          <p:nvPr/>
        </p:nvSpPr>
        <p:spPr bwMode="auto">
          <a:xfrm>
            <a:off x="1725296" y="917575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8" name="TekstniOkvir 37"/>
          <p:cNvSpPr txBox="1"/>
          <p:nvPr/>
        </p:nvSpPr>
        <p:spPr>
          <a:xfrm>
            <a:off x="605056" y="223520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40" name="TekstniOkvir 39"/>
          <p:cNvSpPr txBox="1"/>
          <p:nvPr/>
        </p:nvSpPr>
        <p:spPr>
          <a:xfrm>
            <a:off x="3173638" y="2259012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41" name="TekstniOkvir 40"/>
          <p:cNvSpPr txBox="1"/>
          <p:nvPr/>
        </p:nvSpPr>
        <p:spPr>
          <a:xfrm>
            <a:off x="1574801" y="573960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endParaRPr lang="hr-HR" i="1" dirty="0"/>
          </a:p>
        </p:txBody>
      </p:sp>
      <p:sp>
        <p:nvSpPr>
          <p:cNvPr id="44" name="Text Box 93"/>
          <p:cNvSpPr txBox="1">
            <a:spLocks noChangeArrowheads="1"/>
          </p:cNvSpPr>
          <p:nvPr/>
        </p:nvSpPr>
        <p:spPr bwMode="auto">
          <a:xfrm>
            <a:off x="2449042" y="1230312"/>
            <a:ext cx="4571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i="1" dirty="0" err="1" smtClean="0"/>
              <a:t>v</a:t>
            </a:r>
            <a:r>
              <a:rPr lang="hr-HR" sz="2000" i="1" baseline="-25000" dirty="0" err="1" smtClean="0"/>
              <a:t>b</a:t>
            </a:r>
            <a:endParaRPr lang="hr-HR" sz="2000" i="1" dirty="0"/>
          </a:p>
        </p:txBody>
      </p:sp>
      <p:sp>
        <p:nvSpPr>
          <p:cNvPr id="45" name="Line 76"/>
          <p:cNvSpPr>
            <a:spLocks noChangeShapeType="1"/>
          </p:cNvSpPr>
          <p:nvPr/>
        </p:nvSpPr>
        <p:spPr bwMode="auto">
          <a:xfrm flipH="1">
            <a:off x="3355643" y="932180"/>
            <a:ext cx="943148" cy="131445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24" name="Oval 86"/>
          <p:cNvSpPr>
            <a:spLocks noChangeArrowheads="1"/>
          </p:cNvSpPr>
          <p:nvPr/>
        </p:nvSpPr>
        <p:spPr bwMode="auto">
          <a:xfrm>
            <a:off x="4265613" y="912812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78" name="Oval 86"/>
          <p:cNvSpPr>
            <a:spLocks noChangeArrowheads="1"/>
          </p:cNvSpPr>
          <p:nvPr/>
        </p:nvSpPr>
        <p:spPr bwMode="auto">
          <a:xfrm>
            <a:off x="3329465" y="2228056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6" name="Text Box 38"/>
          <p:cNvSpPr txBox="1">
            <a:spLocks noChangeArrowheads="1"/>
          </p:cNvSpPr>
          <p:nvPr/>
        </p:nvSpPr>
        <p:spPr bwMode="auto">
          <a:xfrm>
            <a:off x="4933314" y="3429000"/>
            <a:ext cx="17305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dirty="0"/>
              <a:t>Trapez</a:t>
            </a:r>
          </a:p>
        </p:txBody>
      </p:sp>
      <p:sp>
        <p:nvSpPr>
          <p:cNvPr id="49" name="Line 9"/>
          <p:cNvSpPr>
            <a:spLocks noChangeShapeType="1"/>
          </p:cNvSpPr>
          <p:nvPr/>
        </p:nvSpPr>
        <p:spPr bwMode="auto">
          <a:xfrm>
            <a:off x="439918" y="5723916"/>
            <a:ext cx="38957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2886256" y="4133241"/>
            <a:ext cx="98107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 flipH="1">
            <a:off x="447856" y="4133241"/>
            <a:ext cx="2447925" cy="159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>
            <a:off x="3868918" y="4133241"/>
            <a:ext cx="466725" cy="159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3" name="Oval 13"/>
          <p:cNvSpPr>
            <a:spLocks noChangeArrowheads="1"/>
          </p:cNvSpPr>
          <p:nvPr/>
        </p:nvSpPr>
        <p:spPr bwMode="auto">
          <a:xfrm>
            <a:off x="401818" y="5706454"/>
            <a:ext cx="47625" cy="460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4" name="Oval 14"/>
          <p:cNvSpPr>
            <a:spLocks noChangeArrowheads="1"/>
          </p:cNvSpPr>
          <p:nvPr/>
        </p:nvSpPr>
        <p:spPr bwMode="auto">
          <a:xfrm>
            <a:off x="4303554" y="5697722"/>
            <a:ext cx="47625" cy="460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6" name="Oval 16"/>
          <p:cNvSpPr>
            <a:spLocks noChangeArrowheads="1"/>
          </p:cNvSpPr>
          <p:nvPr/>
        </p:nvSpPr>
        <p:spPr bwMode="auto">
          <a:xfrm>
            <a:off x="3830818" y="4114191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7" name="Text Box 24"/>
          <p:cNvSpPr txBox="1">
            <a:spLocks noChangeArrowheads="1"/>
          </p:cNvSpPr>
          <p:nvPr/>
        </p:nvSpPr>
        <p:spPr bwMode="auto">
          <a:xfrm>
            <a:off x="2283006" y="5644541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a</a:t>
            </a:r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1274944" y="4679341"/>
            <a:ext cx="37097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/>
              <a:t>d</a:t>
            </a: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2873557" y="4139591"/>
            <a:ext cx="0" cy="158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r-HR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2794178" y="4541305"/>
            <a:ext cx="35088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v</a:t>
            </a:r>
          </a:p>
        </p:txBody>
      </p:sp>
      <p:sp>
        <p:nvSpPr>
          <p:cNvPr id="61" name="Rectangle 33"/>
          <p:cNvSpPr>
            <a:spLocks noChangeArrowheads="1"/>
          </p:cNvSpPr>
          <p:nvPr/>
        </p:nvSpPr>
        <p:spPr bwMode="auto">
          <a:xfrm>
            <a:off x="2873557" y="5590396"/>
            <a:ext cx="144000" cy="144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55" name="Oval 15"/>
          <p:cNvSpPr>
            <a:spLocks noChangeArrowheads="1"/>
          </p:cNvSpPr>
          <p:nvPr/>
        </p:nvSpPr>
        <p:spPr bwMode="auto">
          <a:xfrm>
            <a:off x="2849743" y="4114191"/>
            <a:ext cx="47625" cy="476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62" name="TekstniOkvir 61"/>
          <p:cNvSpPr txBox="1"/>
          <p:nvPr/>
        </p:nvSpPr>
        <p:spPr>
          <a:xfrm>
            <a:off x="3694532" y="3782834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63" name="TekstniOkvir 62"/>
          <p:cNvSpPr txBox="1"/>
          <p:nvPr/>
        </p:nvSpPr>
        <p:spPr>
          <a:xfrm>
            <a:off x="252043" y="5728679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65" name="TekstniOkvir 64"/>
          <p:cNvSpPr txBox="1"/>
          <p:nvPr/>
        </p:nvSpPr>
        <p:spPr>
          <a:xfrm>
            <a:off x="2709144" y="3770259"/>
            <a:ext cx="527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endParaRPr lang="hr-HR" i="1" dirty="0"/>
          </a:p>
        </p:txBody>
      </p:sp>
      <p:sp>
        <p:nvSpPr>
          <p:cNvPr id="66" name="Text Box 25"/>
          <p:cNvSpPr txBox="1">
            <a:spLocks noChangeArrowheads="1"/>
          </p:cNvSpPr>
          <p:nvPr/>
        </p:nvSpPr>
        <p:spPr bwMode="auto">
          <a:xfrm>
            <a:off x="4076399" y="4693630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 dirty="0"/>
              <a:t>b</a:t>
            </a:r>
          </a:p>
        </p:txBody>
      </p:sp>
      <p:sp>
        <p:nvSpPr>
          <p:cNvPr id="67" name="Text Box 32"/>
          <p:cNvSpPr txBox="1">
            <a:spLocks noChangeArrowheads="1"/>
          </p:cNvSpPr>
          <p:nvPr/>
        </p:nvSpPr>
        <p:spPr bwMode="auto">
          <a:xfrm>
            <a:off x="3214695" y="3818199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i="1"/>
              <a:t>c</a:t>
            </a:r>
          </a:p>
        </p:txBody>
      </p:sp>
      <p:graphicFrame>
        <p:nvGraphicFramePr>
          <p:cNvPr id="8293" name="Object 101"/>
          <p:cNvGraphicFramePr>
            <a:graphicFrameLocks noChangeAspect="1"/>
          </p:cNvGraphicFramePr>
          <p:nvPr/>
        </p:nvGraphicFramePr>
        <p:xfrm>
          <a:off x="5265738" y="4767263"/>
          <a:ext cx="27193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5" imgW="1815840" imgH="571320" progId="Equation.DSMT4">
                  <p:embed/>
                </p:oleObj>
              </mc:Choice>
              <mc:Fallback>
                <p:oleObj name="Equation" r:id="rId5" imgW="1815840" imgH="57132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4767263"/>
                        <a:ext cx="271938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>
                                <a:alpha val="50000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TekstniOkvir 79"/>
          <p:cNvSpPr txBox="1"/>
          <p:nvPr/>
        </p:nvSpPr>
        <p:spPr>
          <a:xfrm>
            <a:off x="2449042" y="4826556"/>
            <a:ext cx="199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>
                <a:solidFill>
                  <a:srgbClr val="FF0000"/>
                </a:solidFill>
              </a:rPr>
              <a:t>s</a:t>
            </a:r>
            <a:endParaRPr lang="hr-HR" i="1" dirty="0">
              <a:solidFill>
                <a:srgbClr val="FF0000"/>
              </a:solidFill>
            </a:endParaRPr>
          </a:p>
        </p:txBody>
      </p:sp>
      <p:sp>
        <p:nvSpPr>
          <p:cNvPr id="81" name="Oval 14"/>
          <p:cNvSpPr>
            <a:spLocks noChangeArrowheads="1"/>
          </p:cNvSpPr>
          <p:nvPr/>
        </p:nvSpPr>
        <p:spPr bwMode="auto">
          <a:xfrm>
            <a:off x="4075073" y="4907757"/>
            <a:ext cx="47625" cy="460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" name="Oval 14"/>
          <p:cNvSpPr>
            <a:spLocks noChangeArrowheads="1"/>
          </p:cNvSpPr>
          <p:nvPr/>
        </p:nvSpPr>
        <p:spPr bwMode="auto">
          <a:xfrm>
            <a:off x="1639568" y="4902994"/>
            <a:ext cx="47625" cy="460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500"/>
                            </p:stCondLst>
                            <p:childTnLst>
                              <p:par>
                                <p:cTn id="1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39" grpId="0"/>
      <p:bldP spid="8281" grpId="0"/>
      <p:bldP spid="28" grpId="0" animBg="1"/>
      <p:bldP spid="8280" grpId="0" animBg="1"/>
      <p:bldP spid="8268" grpId="0" animBg="1"/>
      <p:bldP spid="8269" grpId="0" animBg="1"/>
      <p:bldP spid="8270" grpId="0" animBg="1"/>
      <p:bldP spid="8271" grpId="0" animBg="1"/>
      <p:bldP spid="8272" grpId="0" animBg="1"/>
      <p:bldP spid="8273" grpId="0" animBg="1"/>
      <p:bldP spid="8282" grpId="0"/>
      <p:bldP spid="8283" grpId="0"/>
      <p:bldP spid="8284" grpId="0"/>
      <p:bldP spid="8285" grpId="0"/>
      <p:bldP spid="25" grpId="1" animBg="1"/>
      <p:bldP spid="8276" grpId="0" animBg="1"/>
      <p:bldP spid="8274" grpId="0" animBg="1"/>
      <p:bldP spid="8275" grpId="0" animBg="1"/>
      <p:bldP spid="38" grpId="0"/>
      <p:bldP spid="40" grpId="0"/>
      <p:bldP spid="41" grpId="0"/>
      <p:bldP spid="44" grpId="0"/>
      <p:bldP spid="45" grpId="0" animBg="1"/>
      <p:bldP spid="24" grpId="0" animBg="1"/>
      <p:bldP spid="8278" grpId="0" animBg="1"/>
      <p:bldP spid="46" grpId="0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6" grpId="0" animBg="1"/>
      <p:bldP spid="57" grpId="0"/>
      <p:bldP spid="58" grpId="0"/>
      <p:bldP spid="59" grpId="0" animBg="1"/>
      <p:bldP spid="60" grpId="0"/>
      <p:bldP spid="61" grpId="0" animBg="1"/>
      <p:bldP spid="55" grpId="0" animBg="1"/>
      <p:bldP spid="62" grpId="0"/>
      <p:bldP spid="63" grpId="0"/>
      <p:bldP spid="65" grpId="0"/>
      <p:bldP spid="66" grpId="0"/>
      <p:bldP spid="67" grpId="0"/>
      <p:bldP spid="80" grpId="0"/>
      <p:bldP spid="81" grpId="0" animBg="1"/>
      <p:bldP spid="8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88"/>
          <p:cNvSpPr>
            <a:spLocks noChangeArrowheads="1"/>
          </p:cNvSpPr>
          <p:nvPr/>
        </p:nvSpPr>
        <p:spPr bwMode="auto">
          <a:xfrm>
            <a:off x="1605095" y="4232838"/>
            <a:ext cx="139700" cy="139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47" name="Rectangle 88"/>
          <p:cNvSpPr>
            <a:spLocks noChangeArrowheads="1"/>
          </p:cNvSpPr>
          <p:nvPr/>
        </p:nvSpPr>
        <p:spPr bwMode="auto">
          <a:xfrm rot="2340000">
            <a:off x="2704196" y="3416835"/>
            <a:ext cx="139700" cy="139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" name="TekstniOkvir 1"/>
          <p:cNvSpPr txBox="1"/>
          <p:nvPr/>
        </p:nvSpPr>
        <p:spPr>
          <a:xfrm>
            <a:off x="300625" y="288099"/>
            <a:ext cx="8508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Površinu bilo kojeg mnogokuta možemo izračunati tako da taj mnogokut podijelimo na likove čiju površinu znamo izračunati. </a:t>
            </a:r>
            <a:endParaRPr lang="hr-HR" sz="2400" dirty="0"/>
          </a:p>
        </p:txBody>
      </p:sp>
      <p:grpSp>
        <p:nvGrpSpPr>
          <p:cNvPr id="30725" name="Group 5"/>
          <p:cNvGrpSpPr>
            <a:grpSpLocks noChangeAspect="1"/>
          </p:cNvGrpSpPr>
          <p:nvPr/>
        </p:nvGrpSpPr>
        <p:grpSpPr bwMode="auto">
          <a:xfrm>
            <a:off x="667116" y="2260675"/>
            <a:ext cx="3313170" cy="2536542"/>
            <a:chOff x="529" y="1401"/>
            <a:chExt cx="1988" cy="1522"/>
          </a:xfrm>
        </p:grpSpPr>
        <p:sp>
          <p:nvSpPr>
            <p:cNvPr id="30727" name="Freeform 7"/>
            <p:cNvSpPr>
              <a:spLocks/>
            </p:cNvSpPr>
            <p:nvPr/>
          </p:nvSpPr>
          <p:spPr bwMode="auto">
            <a:xfrm>
              <a:off x="669" y="1619"/>
              <a:ext cx="1700" cy="1041"/>
            </a:xfrm>
            <a:custGeom>
              <a:avLst/>
              <a:gdLst/>
              <a:ahLst/>
              <a:cxnLst>
                <a:cxn ang="0">
                  <a:pos x="0" y="1041"/>
                </a:cxn>
                <a:cxn ang="0">
                  <a:pos x="1700" y="1041"/>
                </a:cxn>
                <a:cxn ang="0">
                  <a:pos x="421" y="0"/>
                </a:cxn>
                <a:cxn ang="0">
                  <a:pos x="0" y="1041"/>
                </a:cxn>
              </a:cxnLst>
              <a:rect l="0" t="0" r="r" b="b"/>
              <a:pathLst>
                <a:path w="1700" h="1041">
                  <a:moveTo>
                    <a:pt x="0" y="1041"/>
                  </a:moveTo>
                  <a:lnTo>
                    <a:pt x="1700" y="1041"/>
                  </a:lnTo>
                  <a:lnTo>
                    <a:pt x="421" y="0"/>
                  </a:lnTo>
                  <a:lnTo>
                    <a:pt x="0" y="1041"/>
                  </a:ln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24" name="AutoShape 4"/>
            <p:cNvSpPr>
              <a:spLocks noChangeAspect="1" noChangeArrowheads="1" noTextEdit="1"/>
            </p:cNvSpPr>
            <p:nvPr/>
          </p:nvSpPr>
          <p:spPr bwMode="auto">
            <a:xfrm>
              <a:off x="529" y="1401"/>
              <a:ext cx="1988" cy="1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auto">
            <a:xfrm>
              <a:off x="1094" y="1624"/>
              <a:ext cx="1279" cy="1041"/>
            </a:xfrm>
            <a:custGeom>
              <a:avLst/>
              <a:gdLst/>
              <a:ahLst/>
              <a:cxnLst>
                <a:cxn ang="0">
                  <a:pos x="1279" y="1041"/>
                </a:cxn>
                <a:cxn ang="0">
                  <a:pos x="979" y="246"/>
                </a:cxn>
                <a:cxn ang="0">
                  <a:pos x="0" y="0"/>
                </a:cxn>
                <a:cxn ang="0">
                  <a:pos x="1279" y="1041"/>
                </a:cxn>
              </a:cxnLst>
              <a:rect l="0" t="0" r="r" b="b"/>
              <a:pathLst>
                <a:path w="1279" h="1041">
                  <a:moveTo>
                    <a:pt x="1279" y="1041"/>
                  </a:moveTo>
                  <a:lnTo>
                    <a:pt x="979" y="246"/>
                  </a:lnTo>
                  <a:lnTo>
                    <a:pt x="0" y="0"/>
                  </a:lnTo>
                  <a:lnTo>
                    <a:pt x="1279" y="1041"/>
                  </a:lnTo>
                  <a:close/>
                </a:path>
              </a:pathLst>
            </a:custGeom>
            <a:solidFill>
              <a:srgbClr val="0070C0">
                <a:alpha val="50000"/>
              </a:srgbClr>
            </a:solidFill>
            <a:ln w="0">
              <a:solidFill>
                <a:srgbClr val="FF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>
              <a:off x="661" y="2667"/>
              <a:ext cx="170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2073" y="1870"/>
              <a:ext cx="300" cy="7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>
              <a:off x="1094" y="1624"/>
              <a:ext cx="979" cy="2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31" name="Line 11"/>
            <p:cNvSpPr>
              <a:spLocks noChangeShapeType="1"/>
            </p:cNvSpPr>
            <p:nvPr/>
          </p:nvSpPr>
          <p:spPr bwMode="auto">
            <a:xfrm flipH="1">
              <a:off x="673" y="1624"/>
              <a:ext cx="421" cy="10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32" name="Line 12"/>
            <p:cNvSpPr>
              <a:spLocks noChangeShapeType="1"/>
            </p:cNvSpPr>
            <p:nvPr/>
          </p:nvSpPr>
          <p:spPr bwMode="auto">
            <a:xfrm>
              <a:off x="1105" y="1631"/>
              <a:ext cx="1279" cy="104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grpSp>
          <p:nvGrpSpPr>
            <p:cNvPr id="30736" name="Group 16"/>
            <p:cNvGrpSpPr>
              <a:grpSpLocks/>
            </p:cNvGrpSpPr>
            <p:nvPr/>
          </p:nvGrpSpPr>
          <p:grpSpPr bwMode="auto">
            <a:xfrm>
              <a:off x="1094" y="1624"/>
              <a:ext cx="210" cy="1041"/>
              <a:chOff x="1094" y="1624"/>
              <a:chExt cx="210" cy="1041"/>
            </a:xfrm>
          </p:grpSpPr>
          <p:sp>
            <p:nvSpPr>
              <p:cNvPr id="30733" name="Line 13"/>
              <p:cNvSpPr>
                <a:spLocks noChangeShapeType="1"/>
              </p:cNvSpPr>
              <p:nvPr/>
            </p:nvSpPr>
            <p:spPr bwMode="auto">
              <a:xfrm>
                <a:off x="1094" y="1624"/>
                <a:ext cx="1" cy="1041"/>
              </a:xfrm>
              <a:prstGeom prst="line">
                <a:avLst/>
              </a:prstGeom>
              <a:noFill/>
              <a:ln w="19050">
                <a:solidFill>
                  <a:srgbClr val="0070C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34" name="Rectangle 14"/>
              <p:cNvSpPr>
                <a:spLocks noChangeArrowheads="1"/>
              </p:cNvSpPr>
              <p:nvPr/>
            </p:nvSpPr>
            <p:spPr bwMode="auto">
              <a:xfrm>
                <a:off x="1112" y="2105"/>
                <a:ext cx="138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v</a:t>
                </a:r>
                <a:endParaRPr kumimoji="0" lang="sr-Latn-C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35" name="Rectangle 15"/>
              <p:cNvSpPr>
                <a:spLocks noChangeArrowheads="1"/>
              </p:cNvSpPr>
              <p:nvPr/>
            </p:nvSpPr>
            <p:spPr bwMode="auto">
              <a:xfrm>
                <a:off x="1184" y="2177"/>
                <a:ext cx="120" cy="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1</a:t>
                </a:r>
                <a:endParaRPr kumimoji="0" lang="sr-Latn-C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40" name="Group 20"/>
            <p:cNvGrpSpPr>
              <a:grpSpLocks/>
            </p:cNvGrpSpPr>
            <p:nvPr/>
          </p:nvGrpSpPr>
          <p:grpSpPr bwMode="auto">
            <a:xfrm>
              <a:off x="1802" y="1870"/>
              <a:ext cx="307" cy="373"/>
              <a:chOff x="1802" y="1870"/>
              <a:chExt cx="307" cy="373"/>
            </a:xfrm>
          </p:grpSpPr>
          <p:sp>
            <p:nvSpPr>
              <p:cNvPr id="30737" name="Line 17"/>
              <p:cNvSpPr>
                <a:spLocks noChangeShapeType="1"/>
              </p:cNvSpPr>
              <p:nvPr/>
            </p:nvSpPr>
            <p:spPr bwMode="auto">
              <a:xfrm flipH="1">
                <a:off x="1802" y="1870"/>
                <a:ext cx="271" cy="33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38" name="Rectangle 18"/>
              <p:cNvSpPr>
                <a:spLocks noChangeArrowheads="1"/>
              </p:cNvSpPr>
              <p:nvPr/>
            </p:nvSpPr>
            <p:spPr bwMode="auto">
              <a:xfrm>
                <a:off x="1916" y="2015"/>
                <a:ext cx="138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v</a:t>
                </a:r>
                <a:endParaRPr kumimoji="0" lang="sr-Latn-C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39" name="Rectangle 19"/>
              <p:cNvSpPr>
                <a:spLocks noChangeArrowheads="1"/>
              </p:cNvSpPr>
              <p:nvPr/>
            </p:nvSpPr>
            <p:spPr bwMode="auto">
              <a:xfrm>
                <a:off x="1989" y="2087"/>
                <a:ext cx="120" cy="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2</a:t>
                </a:r>
                <a:endParaRPr kumimoji="0" lang="sr-Latn-C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0741" name="Oval 21"/>
            <p:cNvSpPr>
              <a:spLocks noChangeArrowheads="1"/>
            </p:cNvSpPr>
            <p:nvPr/>
          </p:nvSpPr>
          <p:spPr bwMode="auto">
            <a:xfrm>
              <a:off x="1790" y="2189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742" name="Oval 22"/>
            <p:cNvSpPr>
              <a:spLocks noChangeArrowheads="1"/>
            </p:cNvSpPr>
            <p:nvPr/>
          </p:nvSpPr>
          <p:spPr bwMode="auto">
            <a:xfrm>
              <a:off x="1082" y="2652"/>
              <a:ext cx="24" cy="25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grpSp>
          <p:nvGrpSpPr>
            <p:cNvPr id="30745" name="Group 25"/>
            <p:cNvGrpSpPr>
              <a:grpSpLocks/>
            </p:cNvGrpSpPr>
            <p:nvPr/>
          </p:nvGrpSpPr>
          <p:grpSpPr bwMode="auto">
            <a:xfrm>
              <a:off x="589" y="2652"/>
              <a:ext cx="162" cy="229"/>
              <a:chOff x="589" y="2652"/>
              <a:chExt cx="162" cy="229"/>
            </a:xfrm>
          </p:grpSpPr>
          <p:sp>
            <p:nvSpPr>
              <p:cNvPr id="30743" name="Oval 23"/>
              <p:cNvSpPr>
                <a:spLocks noChangeArrowheads="1"/>
              </p:cNvSpPr>
              <p:nvPr/>
            </p:nvSpPr>
            <p:spPr bwMode="auto">
              <a:xfrm>
                <a:off x="661" y="2652"/>
                <a:ext cx="24" cy="25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44" name="Rectangle 24"/>
              <p:cNvSpPr>
                <a:spLocks noChangeArrowheads="1"/>
              </p:cNvSpPr>
              <p:nvPr/>
            </p:nvSpPr>
            <p:spPr bwMode="auto">
              <a:xfrm>
                <a:off x="589" y="2695"/>
                <a:ext cx="162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48" name="Group 28"/>
            <p:cNvGrpSpPr>
              <a:grpSpLocks/>
            </p:cNvGrpSpPr>
            <p:nvPr/>
          </p:nvGrpSpPr>
          <p:grpSpPr bwMode="auto">
            <a:xfrm>
              <a:off x="2355" y="2652"/>
              <a:ext cx="162" cy="229"/>
              <a:chOff x="2355" y="2652"/>
              <a:chExt cx="162" cy="229"/>
            </a:xfrm>
          </p:grpSpPr>
          <p:sp>
            <p:nvSpPr>
              <p:cNvPr id="30746" name="Oval 26"/>
              <p:cNvSpPr>
                <a:spLocks noChangeArrowheads="1"/>
              </p:cNvSpPr>
              <p:nvPr/>
            </p:nvSpPr>
            <p:spPr bwMode="auto">
              <a:xfrm>
                <a:off x="2361" y="2652"/>
                <a:ext cx="24" cy="25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47" name="Rectangle 27"/>
              <p:cNvSpPr>
                <a:spLocks noChangeArrowheads="1"/>
              </p:cNvSpPr>
              <p:nvPr/>
            </p:nvSpPr>
            <p:spPr bwMode="auto">
              <a:xfrm>
                <a:off x="2355" y="2695"/>
                <a:ext cx="162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B</a:t>
                </a:r>
                <a:endParaRPr kumimoji="0" lang="sr-Latn-C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51" name="Group 31"/>
            <p:cNvGrpSpPr>
              <a:grpSpLocks/>
            </p:cNvGrpSpPr>
            <p:nvPr/>
          </p:nvGrpSpPr>
          <p:grpSpPr bwMode="auto">
            <a:xfrm>
              <a:off x="2061" y="1702"/>
              <a:ext cx="180" cy="186"/>
              <a:chOff x="2061" y="1702"/>
              <a:chExt cx="180" cy="186"/>
            </a:xfrm>
          </p:grpSpPr>
          <p:sp>
            <p:nvSpPr>
              <p:cNvPr id="30749" name="Oval 29"/>
              <p:cNvSpPr>
                <a:spLocks noChangeArrowheads="1"/>
              </p:cNvSpPr>
              <p:nvPr/>
            </p:nvSpPr>
            <p:spPr bwMode="auto">
              <a:xfrm>
                <a:off x="2061" y="1858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50" name="Rectangle 30"/>
              <p:cNvSpPr>
                <a:spLocks noChangeArrowheads="1"/>
              </p:cNvSpPr>
              <p:nvPr/>
            </p:nvSpPr>
            <p:spPr bwMode="auto">
              <a:xfrm>
                <a:off x="2073" y="1702"/>
                <a:ext cx="168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C</a:t>
                </a:r>
                <a:endParaRPr kumimoji="0" lang="sr-Latn-C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754" name="Group 34"/>
            <p:cNvGrpSpPr>
              <a:grpSpLocks/>
            </p:cNvGrpSpPr>
            <p:nvPr/>
          </p:nvGrpSpPr>
          <p:grpSpPr bwMode="auto">
            <a:xfrm>
              <a:off x="1046" y="1461"/>
              <a:ext cx="168" cy="186"/>
              <a:chOff x="1046" y="1461"/>
              <a:chExt cx="168" cy="186"/>
            </a:xfrm>
          </p:grpSpPr>
          <p:sp>
            <p:nvSpPr>
              <p:cNvPr id="30752" name="Oval 32"/>
              <p:cNvSpPr>
                <a:spLocks noChangeArrowheads="1"/>
              </p:cNvSpPr>
              <p:nvPr/>
            </p:nvSpPr>
            <p:spPr bwMode="auto">
              <a:xfrm>
                <a:off x="1082" y="1612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/>
              </a:p>
            </p:txBody>
          </p:sp>
          <p:sp>
            <p:nvSpPr>
              <p:cNvPr id="30753" name="Rectangle 33"/>
              <p:cNvSpPr>
                <a:spLocks noChangeArrowheads="1"/>
              </p:cNvSpPr>
              <p:nvPr/>
            </p:nvSpPr>
            <p:spPr bwMode="auto">
              <a:xfrm>
                <a:off x="1046" y="1461"/>
                <a:ext cx="168" cy="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D</a:t>
                </a:r>
                <a:endParaRPr kumimoji="0" lang="sr-Latn-C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35" name="TekstniOkvir 34"/>
          <p:cNvSpPr txBox="1"/>
          <p:nvPr/>
        </p:nvSpPr>
        <p:spPr>
          <a:xfrm>
            <a:off x="300625" y="1484869"/>
            <a:ext cx="8342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Izračunaj </a:t>
            </a:r>
            <a:r>
              <a:rPr lang="hr-HR" sz="2400" b="1" dirty="0" smtClean="0"/>
              <a:t>površinu četverokuta </a:t>
            </a:r>
            <a:r>
              <a:rPr lang="hr-HR" sz="2400" b="1" i="1" dirty="0" smtClean="0"/>
              <a:t>ABCD</a:t>
            </a:r>
            <a:r>
              <a:rPr lang="hr-HR" sz="2400" b="1" dirty="0" smtClean="0"/>
              <a:t> na slici ako je  </a:t>
            </a:r>
            <a:endParaRPr lang="hr-HR" sz="2400" b="1" dirty="0"/>
          </a:p>
        </p:txBody>
      </p:sp>
      <p:sp>
        <p:nvSpPr>
          <p:cNvPr id="36" name="TekstniOkvir 35"/>
          <p:cNvSpPr txBox="1"/>
          <p:nvPr/>
        </p:nvSpPr>
        <p:spPr>
          <a:xfrm>
            <a:off x="4513278" y="1953760"/>
            <a:ext cx="31440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 smtClean="0"/>
              <a:t>a</a:t>
            </a:r>
            <a:r>
              <a:rPr lang="hr-HR" sz="2400" dirty="0" smtClean="0"/>
              <a:t> = 6.6 cm</a:t>
            </a:r>
          </a:p>
          <a:p>
            <a:r>
              <a:rPr lang="hr-HR" sz="2400" i="1" dirty="0" smtClean="0"/>
              <a:t>d</a:t>
            </a:r>
            <a:r>
              <a:rPr lang="hr-HR" sz="2400" i="1" baseline="-25000" dirty="0" smtClean="0"/>
              <a:t>1</a:t>
            </a:r>
            <a:r>
              <a:rPr lang="hr-HR" sz="2400" dirty="0" smtClean="0"/>
              <a:t> = 5.6 cm</a:t>
            </a:r>
          </a:p>
          <a:p>
            <a:r>
              <a:rPr lang="hr-HR" sz="2400" i="1" dirty="0" smtClean="0"/>
              <a:t>v</a:t>
            </a:r>
            <a:r>
              <a:rPr lang="hr-HR" sz="2400" i="1" baseline="-25000" dirty="0" smtClean="0"/>
              <a:t>1</a:t>
            </a:r>
            <a:r>
              <a:rPr lang="hr-HR" sz="2400" dirty="0" smtClean="0"/>
              <a:t> = 3.5 cm</a:t>
            </a:r>
          </a:p>
          <a:p>
            <a:r>
              <a:rPr lang="hr-HR" sz="2400" i="1" dirty="0" smtClean="0"/>
              <a:t>v</a:t>
            </a:r>
            <a:r>
              <a:rPr lang="hr-HR" sz="2400" i="1" baseline="-25000" dirty="0" smtClean="0"/>
              <a:t>2</a:t>
            </a:r>
            <a:r>
              <a:rPr lang="hr-HR" sz="2400" i="1" dirty="0" smtClean="0"/>
              <a:t> </a:t>
            </a:r>
            <a:r>
              <a:rPr lang="hr-HR" sz="2400" dirty="0" smtClean="0"/>
              <a:t>= 2.5 cm</a:t>
            </a:r>
          </a:p>
        </p:txBody>
      </p:sp>
      <p:sp>
        <p:nvSpPr>
          <p:cNvPr id="37" name="TekstniOkvir 36"/>
          <p:cNvSpPr txBox="1"/>
          <p:nvPr/>
        </p:nvSpPr>
        <p:spPr>
          <a:xfrm>
            <a:off x="2169983" y="4261139"/>
            <a:ext cx="31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endParaRPr lang="hr-HR" i="1" dirty="0"/>
          </a:p>
        </p:txBody>
      </p:sp>
      <p:sp>
        <p:nvSpPr>
          <p:cNvPr id="38" name="TekstniOkvir 37"/>
          <p:cNvSpPr txBox="1"/>
          <p:nvPr/>
        </p:nvSpPr>
        <p:spPr>
          <a:xfrm>
            <a:off x="3408057" y="342900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b</a:t>
            </a:r>
            <a:endParaRPr lang="hr-HR" i="1" dirty="0"/>
          </a:p>
        </p:txBody>
      </p:sp>
      <p:sp>
        <p:nvSpPr>
          <p:cNvPr id="39" name="TekstniOkvir 38"/>
          <p:cNvSpPr txBox="1"/>
          <p:nvPr/>
        </p:nvSpPr>
        <p:spPr>
          <a:xfrm>
            <a:off x="2304789" y="2535435"/>
            <a:ext cx="417775" cy="382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c</a:t>
            </a:r>
            <a:endParaRPr lang="hr-HR" i="1" dirty="0"/>
          </a:p>
        </p:txBody>
      </p:sp>
      <p:sp>
        <p:nvSpPr>
          <p:cNvPr id="40" name="TekstniOkvir 39"/>
          <p:cNvSpPr txBox="1"/>
          <p:nvPr/>
        </p:nvSpPr>
        <p:spPr>
          <a:xfrm>
            <a:off x="1016523" y="3138142"/>
            <a:ext cx="29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endParaRPr lang="hr-HR" i="1" dirty="0"/>
          </a:p>
        </p:txBody>
      </p:sp>
      <p:sp>
        <p:nvSpPr>
          <p:cNvPr id="41" name="TekstniOkvir 40"/>
          <p:cNvSpPr txBox="1"/>
          <p:nvPr/>
        </p:nvSpPr>
        <p:spPr>
          <a:xfrm>
            <a:off x="2317315" y="3427437"/>
            <a:ext cx="39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d</a:t>
            </a:r>
            <a:r>
              <a:rPr lang="hr-HR" i="1" baseline="-25000" dirty="0" smtClean="0"/>
              <a:t>1</a:t>
            </a:r>
            <a:endParaRPr lang="hr-HR" i="1" dirty="0"/>
          </a:p>
        </p:txBody>
      </p:sp>
      <p:cxnSp>
        <p:nvCxnSpPr>
          <p:cNvPr id="43" name="Ravni poveznik 42"/>
          <p:cNvCxnSpPr/>
          <p:nvPr/>
        </p:nvCxnSpPr>
        <p:spPr>
          <a:xfrm>
            <a:off x="4359058" y="3507682"/>
            <a:ext cx="19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k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436241"/>
              </p:ext>
            </p:extLst>
          </p:nvPr>
        </p:nvGraphicFramePr>
        <p:xfrm>
          <a:off x="4571999" y="3840535"/>
          <a:ext cx="4352728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1" name="Equation" r:id="rId3" imgW="3377880" imgH="279360" progId="Equation.DSMT4">
                  <p:embed/>
                </p:oleObj>
              </mc:Choice>
              <mc:Fallback>
                <p:oleObj name="Equation" r:id="rId3" imgW="3377880" imgH="2793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999" y="3840535"/>
                        <a:ext cx="4352728" cy="36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85619"/>
              </p:ext>
            </p:extLst>
          </p:nvPr>
        </p:nvGraphicFramePr>
        <p:xfrm>
          <a:off x="4572000" y="4379042"/>
          <a:ext cx="3168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Equation" r:id="rId5" imgW="2514600" imgH="571320" progId="Equation.DSMT4">
                  <p:embed/>
                </p:oleObj>
              </mc:Choice>
              <mc:Fallback>
                <p:oleObj name="Equation" r:id="rId5" imgW="2514600" imgH="5713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379042"/>
                        <a:ext cx="3168000" cy="7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849422"/>
              </p:ext>
            </p:extLst>
          </p:nvPr>
        </p:nvGraphicFramePr>
        <p:xfrm>
          <a:off x="4554672" y="5218928"/>
          <a:ext cx="3663200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3" name="Equation" r:id="rId7" imgW="3060360" imgH="571320" progId="Equation.DSMT4">
                  <p:embed/>
                </p:oleObj>
              </mc:Choice>
              <mc:Fallback>
                <p:oleObj name="Equation" r:id="rId7" imgW="3060360" imgH="57132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672" y="5218928"/>
                        <a:ext cx="3663200" cy="68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314291"/>
              </p:ext>
            </p:extLst>
          </p:nvPr>
        </p:nvGraphicFramePr>
        <p:xfrm>
          <a:off x="4586458" y="6043412"/>
          <a:ext cx="283536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4" name="Equation" r:id="rId9" imgW="2273040" imgH="317160" progId="Equation.DSMT4">
                  <p:embed/>
                </p:oleObj>
              </mc:Choice>
              <mc:Fallback>
                <p:oleObj name="Equation" r:id="rId9" imgW="2273040" imgH="3171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458" y="6043412"/>
                        <a:ext cx="2835360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4" name="Freeform 30"/>
          <p:cNvSpPr>
            <a:spLocks/>
          </p:cNvSpPr>
          <p:nvPr/>
        </p:nvSpPr>
        <p:spPr bwMode="auto">
          <a:xfrm>
            <a:off x="954436" y="2311734"/>
            <a:ext cx="2889250" cy="736600"/>
          </a:xfrm>
          <a:custGeom>
            <a:avLst/>
            <a:gdLst/>
            <a:ahLst/>
            <a:cxnLst>
              <a:cxn ang="0">
                <a:pos x="0" y="464"/>
              </a:cxn>
              <a:cxn ang="0">
                <a:pos x="1820" y="464"/>
              </a:cxn>
              <a:cxn ang="0">
                <a:pos x="1135" y="0"/>
              </a:cxn>
              <a:cxn ang="0">
                <a:pos x="0" y="0"/>
              </a:cxn>
              <a:cxn ang="0">
                <a:pos x="0" y="464"/>
              </a:cxn>
            </a:cxnLst>
            <a:rect l="0" t="0" r="r" b="b"/>
            <a:pathLst>
              <a:path w="1820" h="464">
                <a:moveTo>
                  <a:pt x="0" y="464"/>
                </a:moveTo>
                <a:lnTo>
                  <a:pt x="1820" y="464"/>
                </a:lnTo>
                <a:lnTo>
                  <a:pt x="1135" y="0"/>
                </a:lnTo>
                <a:lnTo>
                  <a:pt x="0" y="0"/>
                </a:lnTo>
                <a:lnTo>
                  <a:pt x="0" y="46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1766" name="Freeform 22"/>
          <p:cNvSpPr>
            <a:spLocks/>
          </p:cNvSpPr>
          <p:nvPr/>
        </p:nvSpPr>
        <p:spPr bwMode="auto">
          <a:xfrm>
            <a:off x="959024" y="3052260"/>
            <a:ext cx="1792288" cy="7064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29" y="0"/>
              </a:cxn>
              <a:cxn ang="0">
                <a:pos x="457" y="445"/>
              </a:cxn>
              <a:cxn ang="0">
                <a:pos x="0" y="445"/>
              </a:cxn>
              <a:cxn ang="0">
                <a:pos x="0" y="0"/>
              </a:cxn>
            </a:cxnLst>
            <a:rect l="0" t="0" r="r" b="b"/>
            <a:pathLst>
              <a:path w="1129" h="445">
                <a:moveTo>
                  <a:pt x="0" y="0"/>
                </a:moveTo>
                <a:lnTo>
                  <a:pt x="1129" y="0"/>
                </a:lnTo>
                <a:lnTo>
                  <a:pt x="457" y="445"/>
                </a:lnTo>
                <a:lnTo>
                  <a:pt x="0" y="445"/>
                </a:lnTo>
                <a:lnTo>
                  <a:pt x="0" y="0"/>
                </a:lnTo>
                <a:close/>
              </a:path>
            </a:pathLst>
          </a:custGeom>
          <a:solidFill>
            <a:srgbClr val="0070C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1767" name="Freeform 23"/>
          <p:cNvSpPr>
            <a:spLocks/>
          </p:cNvSpPr>
          <p:nvPr/>
        </p:nvSpPr>
        <p:spPr bwMode="auto">
          <a:xfrm>
            <a:off x="2763838" y="2315660"/>
            <a:ext cx="1096963" cy="736600"/>
          </a:xfrm>
          <a:custGeom>
            <a:avLst/>
            <a:gdLst/>
            <a:ahLst/>
            <a:cxnLst>
              <a:cxn ang="0">
                <a:pos x="0" y="464"/>
              </a:cxn>
              <a:cxn ang="0">
                <a:pos x="6" y="0"/>
              </a:cxn>
              <a:cxn ang="0">
                <a:pos x="691" y="464"/>
              </a:cxn>
              <a:cxn ang="0">
                <a:pos x="0" y="464"/>
              </a:cxn>
            </a:cxnLst>
            <a:rect l="0" t="0" r="r" b="b"/>
            <a:pathLst>
              <a:path w="691" h="464">
                <a:moveTo>
                  <a:pt x="0" y="464"/>
                </a:moveTo>
                <a:lnTo>
                  <a:pt x="6" y="0"/>
                </a:lnTo>
                <a:lnTo>
                  <a:pt x="691" y="464"/>
                </a:lnTo>
                <a:lnTo>
                  <a:pt x="0" y="464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1768" name="Freeform 24"/>
          <p:cNvSpPr>
            <a:spLocks/>
          </p:cNvSpPr>
          <p:nvPr/>
        </p:nvSpPr>
        <p:spPr bwMode="auto">
          <a:xfrm>
            <a:off x="959024" y="2315660"/>
            <a:ext cx="1801813" cy="736600"/>
          </a:xfrm>
          <a:custGeom>
            <a:avLst/>
            <a:gdLst/>
            <a:ahLst/>
            <a:cxnLst>
              <a:cxn ang="0">
                <a:pos x="0" y="464"/>
              </a:cxn>
              <a:cxn ang="0">
                <a:pos x="1129" y="464"/>
              </a:cxn>
              <a:cxn ang="0">
                <a:pos x="1135" y="0"/>
              </a:cxn>
              <a:cxn ang="0">
                <a:pos x="0" y="0"/>
              </a:cxn>
              <a:cxn ang="0">
                <a:pos x="0" y="464"/>
              </a:cxn>
            </a:cxnLst>
            <a:rect l="0" t="0" r="r" b="b"/>
            <a:pathLst>
              <a:path w="1135" h="464">
                <a:moveTo>
                  <a:pt x="0" y="464"/>
                </a:moveTo>
                <a:lnTo>
                  <a:pt x="1129" y="464"/>
                </a:lnTo>
                <a:lnTo>
                  <a:pt x="1135" y="0"/>
                </a:lnTo>
                <a:lnTo>
                  <a:pt x="0" y="0"/>
                </a:lnTo>
                <a:lnTo>
                  <a:pt x="0" y="464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aphicFrame>
        <p:nvGraphicFramePr>
          <p:cNvPr id="3" name="Tablica 2"/>
          <p:cNvGraphicFramePr>
            <a:graphicFrameLocks noGrp="1"/>
          </p:cNvGraphicFramePr>
          <p:nvPr/>
        </p:nvGraphicFramePr>
        <p:xfrm>
          <a:off x="609600" y="1613808"/>
          <a:ext cx="3600000" cy="288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1749" name="Group 5"/>
          <p:cNvGrpSpPr>
            <a:grpSpLocks noChangeAspect="1"/>
          </p:cNvGrpSpPr>
          <p:nvPr/>
        </p:nvGrpSpPr>
        <p:grpSpPr bwMode="auto">
          <a:xfrm>
            <a:off x="840136" y="2196293"/>
            <a:ext cx="3155950" cy="1700212"/>
            <a:chOff x="545" y="555"/>
            <a:chExt cx="1988" cy="1071"/>
          </a:xfrm>
        </p:grpSpPr>
        <p:sp>
          <p:nvSpPr>
            <p:cNvPr id="31748" name="AutoShape 4"/>
            <p:cNvSpPr>
              <a:spLocks noChangeAspect="1" noChangeArrowheads="1" noTextEdit="1"/>
            </p:cNvSpPr>
            <p:nvPr/>
          </p:nvSpPr>
          <p:spPr bwMode="auto">
            <a:xfrm>
              <a:off x="545" y="555"/>
              <a:ext cx="1988" cy="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623" y="633"/>
              <a:ext cx="1" cy="9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623" y="1542"/>
              <a:ext cx="4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2" name="Line 8"/>
            <p:cNvSpPr>
              <a:spLocks noChangeShapeType="1"/>
            </p:cNvSpPr>
            <p:nvPr/>
          </p:nvSpPr>
          <p:spPr bwMode="auto">
            <a:xfrm flipH="1">
              <a:off x="1080" y="1097"/>
              <a:ext cx="672" cy="4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3" name="Line 9"/>
            <p:cNvSpPr>
              <a:spLocks noChangeShapeType="1"/>
            </p:cNvSpPr>
            <p:nvPr/>
          </p:nvSpPr>
          <p:spPr bwMode="auto">
            <a:xfrm>
              <a:off x="1752" y="1097"/>
              <a:ext cx="69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4" name="Line 10"/>
            <p:cNvSpPr>
              <a:spLocks noChangeShapeType="1"/>
            </p:cNvSpPr>
            <p:nvPr/>
          </p:nvSpPr>
          <p:spPr bwMode="auto">
            <a:xfrm>
              <a:off x="1758" y="633"/>
              <a:ext cx="685" cy="4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5" name="Line 11"/>
            <p:cNvSpPr>
              <a:spLocks noChangeShapeType="1"/>
            </p:cNvSpPr>
            <p:nvPr/>
          </p:nvSpPr>
          <p:spPr bwMode="auto">
            <a:xfrm>
              <a:off x="623" y="633"/>
              <a:ext cx="113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6" name="Oval 12"/>
            <p:cNvSpPr>
              <a:spLocks noChangeArrowheads="1"/>
            </p:cNvSpPr>
            <p:nvPr/>
          </p:nvSpPr>
          <p:spPr bwMode="auto">
            <a:xfrm>
              <a:off x="611" y="621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7" name="Oval 13"/>
            <p:cNvSpPr>
              <a:spLocks noChangeArrowheads="1"/>
            </p:cNvSpPr>
            <p:nvPr/>
          </p:nvSpPr>
          <p:spPr bwMode="auto">
            <a:xfrm>
              <a:off x="611" y="1530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8" name="Oval 14"/>
            <p:cNvSpPr>
              <a:spLocks noChangeArrowheads="1"/>
            </p:cNvSpPr>
            <p:nvPr/>
          </p:nvSpPr>
          <p:spPr bwMode="auto">
            <a:xfrm>
              <a:off x="1068" y="1530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59" name="Oval 15"/>
            <p:cNvSpPr>
              <a:spLocks noChangeArrowheads="1"/>
            </p:cNvSpPr>
            <p:nvPr/>
          </p:nvSpPr>
          <p:spPr bwMode="auto">
            <a:xfrm>
              <a:off x="1740" y="1085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60" name="Oval 16"/>
            <p:cNvSpPr>
              <a:spLocks noChangeArrowheads="1"/>
            </p:cNvSpPr>
            <p:nvPr/>
          </p:nvSpPr>
          <p:spPr bwMode="auto">
            <a:xfrm>
              <a:off x="2431" y="1085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1761" name="Oval 17"/>
            <p:cNvSpPr>
              <a:spLocks noChangeArrowheads="1"/>
            </p:cNvSpPr>
            <p:nvPr/>
          </p:nvSpPr>
          <p:spPr bwMode="auto">
            <a:xfrm>
              <a:off x="1746" y="621"/>
              <a:ext cx="24" cy="24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</p:grpSp>
      <p:sp>
        <p:nvSpPr>
          <p:cNvPr id="18" name="TekstniOkvir 17"/>
          <p:cNvSpPr txBox="1"/>
          <p:nvPr/>
        </p:nvSpPr>
        <p:spPr>
          <a:xfrm>
            <a:off x="238517" y="366581"/>
            <a:ext cx="503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Izračunaj površinu </a:t>
            </a:r>
            <a:r>
              <a:rPr lang="hr-HR" sz="2400" i="1" dirty="0" smtClean="0"/>
              <a:t>P</a:t>
            </a:r>
            <a:r>
              <a:rPr lang="hr-HR" sz="2400" dirty="0" smtClean="0"/>
              <a:t> lika na slici</a:t>
            </a:r>
          </a:p>
        </p:txBody>
      </p:sp>
      <p:sp>
        <p:nvSpPr>
          <p:cNvPr id="31773" name="Freeform 29"/>
          <p:cNvSpPr>
            <a:spLocks/>
          </p:cNvSpPr>
          <p:nvPr/>
        </p:nvSpPr>
        <p:spPr bwMode="auto">
          <a:xfrm>
            <a:off x="966962" y="3048334"/>
            <a:ext cx="1792288" cy="7064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29" y="0"/>
              </a:cxn>
              <a:cxn ang="0">
                <a:pos x="457" y="445"/>
              </a:cxn>
              <a:cxn ang="0">
                <a:pos x="0" y="445"/>
              </a:cxn>
              <a:cxn ang="0">
                <a:pos x="0" y="0"/>
              </a:cxn>
            </a:cxnLst>
            <a:rect l="0" t="0" r="r" b="b"/>
            <a:pathLst>
              <a:path w="1129" h="445">
                <a:moveTo>
                  <a:pt x="0" y="0"/>
                </a:moveTo>
                <a:lnTo>
                  <a:pt x="1129" y="0"/>
                </a:lnTo>
                <a:lnTo>
                  <a:pt x="457" y="445"/>
                </a:lnTo>
                <a:lnTo>
                  <a:pt x="0" y="445"/>
                </a:lnTo>
                <a:lnTo>
                  <a:pt x="0" y="0"/>
                </a:lnTo>
                <a:close/>
              </a:path>
            </a:pathLst>
          </a:custGeom>
          <a:solidFill>
            <a:srgbClr val="0070C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aphicFrame>
        <p:nvGraphicFramePr>
          <p:cNvPr id="31" name="Objek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384739"/>
              </p:ext>
            </p:extLst>
          </p:nvPr>
        </p:nvGraphicFramePr>
        <p:xfrm>
          <a:off x="4924153" y="1050138"/>
          <a:ext cx="1716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Equation" r:id="rId3" imgW="1320480" imgH="304560" progId="Equation.DSMT4">
                  <p:embed/>
                </p:oleObj>
              </mc:Choice>
              <mc:Fallback>
                <p:oleObj name="Equation" r:id="rId3" imgW="132048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153" y="1050138"/>
                        <a:ext cx="1716000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k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05248"/>
              </p:ext>
            </p:extLst>
          </p:nvPr>
        </p:nvGraphicFramePr>
        <p:xfrm>
          <a:off x="4908243" y="1479023"/>
          <a:ext cx="1600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Equation" r:id="rId5" imgW="1269720" imgH="571320" progId="Equation.DSMT4">
                  <p:embed/>
                </p:oleObj>
              </mc:Choice>
              <mc:Fallback>
                <p:oleObj name="Equation" r:id="rId5" imgW="1269720" imgH="57132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243" y="1479023"/>
                        <a:ext cx="1600000" cy="7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579647"/>
              </p:ext>
            </p:extLst>
          </p:nvPr>
        </p:nvGraphicFramePr>
        <p:xfrm>
          <a:off x="4924153" y="2195290"/>
          <a:ext cx="2032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Equation" r:id="rId7" imgW="1612800" imgH="571320" progId="Equation.DSMT4">
                  <p:embed/>
                </p:oleObj>
              </mc:Choice>
              <mc:Fallback>
                <p:oleObj name="Equation" r:id="rId7" imgW="1612800" imgH="5713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153" y="2195290"/>
                        <a:ext cx="2032000" cy="7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k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170736"/>
              </p:ext>
            </p:extLst>
          </p:nvPr>
        </p:nvGraphicFramePr>
        <p:xfrm>
          <a:off x="4916038" y="3140684"/>
          <a:ext cx="2646000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6" name="Equation" r:id="rId9" imgW="1866600" imgH="228600" progId="Equation.DSMT4">
                  <p:embed/>
                </p:oleObj>
              </mc:Choice>
              <mc:Fallback>
                <p:oleObj name="Equation" r:id="rId9" imgW="1866600" imgH="2286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038" y="3140684"/>
                        <a:ext cx="2646000" cy="3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kstniOkvir 34"/>
          <p:cNvSpPr txBox="1"/>
          <p:nvPr/>
        </p:nvSpPr>
        <p:spPr>
          <a:xfrm>
            <a:off x="4572000" y="3758698"/>
            <a:ext cx="441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Može i ovako:</a:t>
            </a:r>
            <a:endParaRPr lang="hr-HR" sz="2400" dirty="0"/>
          </a:p>
        </p:txBody>
      </p:sp>
      <p:graphicFrame>
        <p:nvGraphicFramePr>
          <p:cNvPr id="36" name="Objek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222039"/>
              </p:ext>
            </p:extLst>
          </p:nvPr>
        </p:nvGraphicFramePr>
        <p:xfrm>
          <a:off x="4931253" y="4493808"/>
          <a:ext cx="2036800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7" name="Equation" r:id="rId11" imgW="1701720" imgH="571320" progId="Equation.DSMT4">
                  <p:embed/>
                </p:oleObj>
              </mc:Choice>
              <mc:Fallback>
                <p:oleObj name="Equation" r:id="rId11" imgW="1701720" imgH="57132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253" y="4493808"/>
                        <a:ext cx="2036800" cy="68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927796"/>
              </p:ext>
            </p:extLst>
          </p:nvPr>
        </p:nvGraphicFramePr>
        <p:xfrm>
          <a:off x="4931253" y="5208538"/>
          <a:ext cx="1930400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8" name="Equation" r:id="rId13" imgW="1612800" imgH="571320" progId="Equation.DSMT4">
                  <p:embed/>
                </p:oleObj>
              </mc:Choice>
              <mc:Fallback>
                <p:oleObj name="Equation" r:id="rId13" imgW="1612800" imgH="5713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253" y="5208538"/>
                        <a:ext cx="1930400" cy="68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483833"/>
              </p:ext>
            </p:extLst>
          </p:nvPr>
        </p:nvGraphicFramePr>
        <p:xfrm>
          <a:off x="4946243" y="6166536"/>
          <a:ext cx="2160000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9" name="Equation" r:id="rId14" imgW="1523880" imgH="228600" progId="Equation.DSMT4">
                  <p:embed/>
                </p:oleObj>
              </mc:Choice>
              <mc:Fallback>
                <p:oleObj name="Equation" r:id="rId14" imgW="1523880" imgH="2286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243" y="6166536"/>
                        <a:ext cx="2160000" cy="3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4" grpId="0" animBg="1"/>
      <p:bldP spid="31766" grpId="0" animBg="1"/>
      <p:bldP spid="31766" grpId="1" animBg="1"/>
      <p:bldP spid="31767" grpId="0" animBg="1"/>
      <p:bldP spid="31767" grpId="1" animBg="1"/>
      <p:bldP spid="31768" grpId="0" animBg="1"/>
      <p:bldP spid="31768" grpId="1" animBg="1"/>
      <p:bldP spid="31773" grpId="0" animBg="1"/>
      <p:bldP spid="3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154</Words>
  <Application>Microsoft Office PowerPoint</Application>
  <PresentationFormat>Prikaz na zaslonu (4:3)</PresentationFormat>
  <Paragraphs>103</Paragraphs>
  <Slides>7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0" baseType="lpstr">
      <vt:lpstr>Arial</vt:lpstr>
      <vt:lpstr>Default Design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OS Otona Ivekovica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Zeljka Orcic</dc:creator>
  <cp:lastModifiedBy>Zeljka</cp:lastModifiedBy>
  <cp:revision>119</cp:revision>
  <dcterms:created xsi:type="dcterms:W3CDTF">2008-03-31T12:30:54Z</dcterms:created>
  <dcterms:modified xsi:type="dcterms:W3CDTF">2021-01-09T18:32:37Z</dcterms:modified>
</cp:coreProperties>
</file>